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660" r:id="rId5"/>
    <p:sldMasterId id="2147483672" r:id="rId6"/>
    <p:sldMasterId id="2147483696" r:id="rId7"/>
    <p:sldMasterId id="2147483684" r:id="rId8"/>
    <p:sldMasterId id="2147483720" r:id="rId9"/>
    <p:sldMasterId id="2147483648" r:id="rId10"/>
  </p:sldMasterIdLst>
  <p:notesMasterIdLst>
    <p:notesMasterId r:id="rId27"/>
  </p:notesMasterIdLst>
  <p:sldIdLst>
    <p:sldId id="309" r:id="rId11"/>
    <p:sldId id="256" r:id="rId12"/>
    <p:sldId id="273" r:id="rId13"/>
    <p:sldId id="295" r:id="rId14"/>
    <p:sldId id="293" r:id="rId15"/>
    <p:sldId id="290" r:id="rId16"/>
    <p:sldId id="257" r:id="rId17"/>
    <p:sldId id="289" r:id="rId18"/>
    <p:sldId id="299" r:id="rId19"/>
    <p:sldId id="302" r:id="rId20"/>
    <p:sldId id="260" r:id="rId21"/>
    <p:sldId id="292" r:id="rId22"/>
    <p:sldId id="278" r:id="rId23"/>
    <p:sldId id="264" r:id="rId24"/>
    <p:sldId id="307" r:id="rId25"/>
    <p:sldId id="31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C5B864-038A-E732-B48B-DFE35A3849A1}" name="Francesca Pontin" initials="FP" userId="S::geofp@leeds.ac.uk::d43db5fd-4aed-4027-a96f-934b3bd63a0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E8D"/>
    <a:srgbClr val="D26C79"/>
    <a:srgbClr val="845279"/>
    <a:srgbClr val="000000"/>
    <a:srgbClr val="A1021F"/>
    <a:srgbClr val="263143"/>
    <a:srgbClr val="136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8CDC6-71B7-E647-AC92-E4547CBA3E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1B57-FA0E-A542-BCCC-B9F77A7E3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1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b="0" i="0" u="none" strike="noStrike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1B57-FA0E-A542-BCCC-B9F77A7E37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1B57-FA0E-A542-BCCC-B9F77A7E37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0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1B57-FA0E-A542-BCCC-B9F77A7E37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30F0-8B93-9541-A11C-5C07D4A256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14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1B57-FA0E-A542-BCCC-B9F77A7E37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9BEE-C40A-40CE-A650-541B6A155E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17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79BEE-C40A-40CE-A650-541B6A155E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88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79BEE-C40A-40CE-A650-541B6A155E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8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1B57-FA0E-A542-BCCC-B9F77A7E37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4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1B57-FA0E-A542-BCCC-B9F77A7E37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5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1B57-FA0E-A542-BCCC-B9F77A7E37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2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B1B57-FA0E-A542-BCCC-B9F77A7E37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6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75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73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390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8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51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09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94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95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834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231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311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822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530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720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95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83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99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869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903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40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747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95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323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3375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936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33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1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452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80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170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6943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65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2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7364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947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2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28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38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93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674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84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3143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74205"/>
            <a:ext cx="5181600" cy="3202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974205"/>
            <a:ext cx="5181600" cy="32027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25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3045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964580"/>
            <a:ext cx="5157787" cy="567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41036"/>
            <a:ext cx="5157787" cy="2548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964579"/>
            <a:ext cx="5183188" cy="5678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41035"/>
            <a:ext cx="5183188" cy="25486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7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581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543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221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54485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4854"/>
            <a:ext cx="6172200" cy="43161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45054"/>
            <a:ext cx="3932237" cy="27239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822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3523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35230"/>
            <a:ext cx="6172200" cy="43258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35430"/>
            <a:ext cx="3932237" cy="27335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9298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31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617043"/>
            <a:ext cx="2628900" cy="4559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17043"/>
            <a:ext cx="7734300" cy="455991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086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4820-15D9-4F3B-B570-D0B263395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A1A33-3C79-4E0D-9E37-844E4240C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96453-655C-4D79-865E-CED0AEBD3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C07-07A0-4896-9E35-0CEF7BA7CD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59DD5-F873-4EEB-ABC4-82C09AB8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F3783-0E91-4460-9760-4B73EF0B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AA0-54C9-4CD1-AAA3-590ED27F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4FE00-1CA4-418B-90BF-9C8E4F91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B07B6-A94F-4A15-AE10-DF644F741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CFFC7-FD53-4515-9FB3-4DE6981C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C07-07A0-4896-9E35-0CEF7BA7CD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3712-EA69-4443-9063-69A15A75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AAE64-EE3A-4F0A-B179-BCB32A5B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AA0-54C9-4CD1-AAA3-590ED27F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513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F07E8-7BBF-4C90-BF22-7ACF76C5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2E919-8BE4-42CA-8178-68FC44745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D5158-8A5B-4A8C-8134-B6282994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C07-07A0-4896-9E35-0CEF7BA7CD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0768F-5675-4805-B372-24AF4DD7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4FBB2-CE16-4D2E-9696-71D27FFD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AA0-54C9-4CD1-AAA3-590ED27F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880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CC134-551D-42A0-8C30-35842745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C097-D002-4ED5-9E25-F1E177C13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B81A7-3773-4DFA-AC5F-EE41D2CEB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AE7A7-9883-449D-BCCF-B6DEF54BD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C07-07A0-4896-9E35-0CEF7BA7CD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19756-ED3D-4F02-B4FC-6EDABDF7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038C2-85EE-4072-B9AB-A9F1A573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AA0-54C9-4CD1-AAA3-590ED27F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6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1029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5A7C-F554-47DF-8280-12D46457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E1B48-1AE7-477D-A7F8-CDD14A038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6ECE3-0B8D-4F5A-A275-43283AC1D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5D5DA-B9DF-4C52-AE5C-1BCA17236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61B81-082F-45D5-B38D-E566176F5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8B206-5D6F-4935-AD01-A4069D4EC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C07-07A0-4896-9E35-0CEF7BA7CD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4EA89-14F6-49D1-BEEA-1F787160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69532-7B95-4369-ABB2-8FD3A10D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AA0-54C9-4CD1-AAA3-590ED27F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75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89DC-5136-45E6-947C-0501B53B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D52B95-EF0D-4D67-A428-D7503ADF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C07-07A0-4896-9E35-0CEF7BA7CD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4E206-DD58-4E12-AAB7-7BA256685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FC752-2584-4FBB-A823-744CBD11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AA0-54C9-4CD1-AAA3-590ED27F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99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CEAEBD-E2CE-467E-9BA4-0FBBE64F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C07-07A0-4896-9E35-0CEF7BA7CD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C03928-1E2E-4AAC-9D30-93536E2B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BF89D-0C2C-4CEE-BD9E-BB56F6A4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AA0-54C9-4CD1-AAA3-590ED27F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45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51BB-1E86-4581-87A2-448049B3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94501-B60B-4F7E-837A-9F04E21B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1E8A6-21F7-4345-BBAF-008C9E5E2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D74FE-1032-47F0-B168-66C495F3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C07-07A0-4896-9E35-0CEF7BA7CD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07FEC-CBD7-49BC-A0B4-1148990C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4D4BC-9EE7-45D1-B933-03D68CF0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AA0-54C9-4CD1-AAA3-590ED27F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3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B5DA-49BF-4FBA-A00C-16797D3D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8FA09-3196-4555-94D1-09351C70DB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8F547-14BB-4228-A313-5B0AAD2AA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D19D9-B98F-44F1-BFF9-7D6D5730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C07-07A0-4896-9E35-0CEF7BA7CD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05EFD-7BB4-4941-BB31-7140EA3C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FB6FB-F436-45F9-8204-04471F77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AA0-54C9-4CD1-AAA3-590ED27F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907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A4BC5-4F4E-449B-A994-28913D93C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5C356-3AA2-47E9-9D21-D2ACCC748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D181D-6BC5-4823-8B77-E4E266E6E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C07-07A0-4896-9E35-0CEF7BA7CD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EFEC-26F6-4AE7-A615-26BF8D578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15C61-949C-4030-A55E-E44D4E94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AA0-54C9-4CD1-AAA3-590ED27F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431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551EE-2A1C-4881-8D62-729121837B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DAF15-D52F-45C0-A666-C8A832BB4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784B9-7539-41E1-87A1-97768A131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FC07-07A0-4896-9E35-0CEF7BA7CD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FAD1-0731-4CBE-AAE5-4708DC07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92930-8FF8-4BDD-B5AD-A51A6A41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D1AA0-54C9-4CD1-AAA3-590ED27F8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938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8"/>
            <a:ext cx="12192000" cy="4838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dirty="0"/>
              <a:t>www.ncrm.ac.uk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7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8" y="6249433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8" y="6252596"/>
            <a:ext cx="1853022" cy="467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8C5519-B7E1-4CE8-98B6-98C6C5A57B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88450" y="6284090"/>
            <a:ext cx="2095238" cy="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924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7628E6-B12D-5448-844A-4D0654447B37}"/>
              </a:ext>
            </a:extLst>
          </p:cNvPr>
          <p:cNvSpPr/>
          <p:nvPr userDrawn="1"/>
        </p:nvSpPr>
        <p:spPr>
          <a:xfrm>
            <a:off x="0" y="1267298"/>
            <a:ext cx="12192000" cy="4838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7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3748C-7BF2-404A-AC72-C23BCD2F8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564640"/>
            <a:ext cx="11465492" cy="229417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1F9B3-6AC9-AF47-819F-942053CCB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3950888"/>
            <a:ext cx="11465492" cy="18606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384B1B-FB67-3945-8684-91BF0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254" y="388307"/>
            <a:ext cx="5172814" cy="478159"/>
          </a:xfrm>
          <a:prstGeom prst="rect">
            <a:avLst/>
          </a:prstGeom>
        </p:spPr>
      </p:pic>
      <p:pic>
        <p:nvPicPr>
          <p:cNvPr id="9" name="Picture 7" descr="R:\CENTRES\NCRM\Publicity\Logos\Other\TAB_col_white_background.png">
            <a:extLst>
              <a:ext uri="{FF2B5EF4-FFF2-40B4-BE49-F238E27FC236}">
                <a16:creationId xmlns:a16="http://schemas.microsoft.com/office/drawing/2014/main" id="{81AE495C-B492-4C4D-9AF6-92DDCC336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78" y="6249433"/>
            <a:ext cx="1181829" cy="5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R:\CENTRES\NCRM\Publicity\Logos\Other\298px-University_of_Edinburgh_logo.svg.png">
            <a:extLst>
              <a:ext uri="{FF2B5EF4-FFF2-40B4-BE49-F238E27FC236}">
                <a16:creationId xmlns:a16="http://schemas.microsoft.com/office/drawing/2014/main" id="{E6688575-48E5-7B4A-B014-D341528E13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07" y="6224270"/>
            <a:ext cx="504056" cy="5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8DE1A-82E0-6541-9A23-838A0F3141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74638" y="6252596"/>
            <a:ext cx="1853022" cy="467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C403FE-61E7-4335-AC11-5FAD3B7A0AB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88450" y="6284090"/>
            <a:ext cx="2095238" cy="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9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39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99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28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7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88" y="6216598"/>
            <a:ext cx="10138611" cy="204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49194"/>
          <a:stretch/>
        </p:blipFill>
        <p:spPr>
          <a:xfrm>
            <a:off x="336884" y="5967662"/>
            <a:ext cx="1212783" cy="702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4C1819-40EC-0ADE-ECA9-7465FC07462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661787" y="5882972"/>
            <a:ext cx="1347333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3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16" y="1337912"/>
            <a:ext cx="7804083" cy="55200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49194"/>
          <a:stretch/>
        </p:blipFill>
        <p:spPr>
          <a:xfrm>
            <a:off x="336884" y="5967662"/>
            <a:ext cx="1212783" cy="7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5647244" cy="39944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49194"/>
          <a:stretch/>
        </p:blipFill>
        <p:spPr>
          <a:xfrm>
            <a:off x="336884" y="5967662"/>
            <a:ext cx="1212783" cy="70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916" y="1337912"/>
            <a:ext cx="7804083" cy="5520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6058" y="365125"/>
            <a:ext cx="9197741" cy="1367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49194"/>
          <a:stretch/>
        </p:blipFill>
        <p:spPr>
          <a:xfrm>
            <a:off x="365759" y="552246"/>
            <a:ext cx="1714791" cy="9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8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26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60833"/>
            <a:ext cx="10515600" cy="3116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49194"/>
          <a:stretch/>
        </p:blipFill>
        <p:spPr>
          <a:xfrm>
            <a:off x="336884" y="325481"/>
            <a:ext cx="1714791" cy="993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75" y="678787"/>
            <a:ext cx="9785685" cy="19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6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83F0D-8828-492E-9465-54842BA1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92C11-3643-4801-8C16-73106EFA6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F51E2-36B9-450E-8987-F1752931AD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FC07-07A0-4896-9E35-0CEF7BA7CD5F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C72BA-36E4-48EB-804E-EC85BE2E8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F77FF-4161-4368-9A3D-FFF78FFD2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1AA0-54C9-4CD1-AAA3-590ED27F850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5DF2E0-F683-EE5E-413A-662A4C11D5C1}"/>
              </a:ext>
            </a:extLst>
          </p:cNvPr>
          <p:cNvGrpSpPr/>
          <p:nvPr userDrawn="1"/>
        </p:nvGrpSpPr>
        <p:grpSpPr>
          <a:xfrm>
            <a:off x="181909" y="6088339"/>
            <a:ext cx="11811099" cy="599476"/>
            <a:chOff x="181909" y="6088339"/>
            <a:chExt cx="11811099" cy="599476"/>
          </a:xfrm>
        </p:grpSpPr>
        <p:pic>
          <p:nvPicPr>
            <p:cNvPr id="8" name="Picture 2" descr="Consumer Data Research Centre Logo which highlights that the centre is an ESRC Data Investment">
              <a:extLst>
                <a:ext uri="{FF2B5EF4-FFF2-40B4-BE49-F238E27FC236}">
                  <a16:creationId xmlns:a16="http://schemas.microsoft.com/office/drawing/2014/main" id="{3BE1D255-6E93-F658-D1B7-6A5F5E81B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1909" y="6088339"/>
              <a:ext cx="1905000" cy="599476"/>
            </a:xfrm>
            <a:prstGeom prst="rect">
              <a:avLst/>
            </a:prstGeom>
          </p:spPr>
        </p:pic>
        <p:pic>
          <p:nvPicPr>
            <p:cNvPr id="9" name="Picture 8" descr="Decorative graphic ">
              <a:extLst>
                <a:ext uri="{FF2B5EF4-FFF2-40B4-BE49-F238E27FC236}">
                  <a16:creationId xmlns:a16="http://schemas.microsoft.com/office/drawing/2014/main" id="{35E22E96-B0D1-91CF-6557-5207E003F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542"/>
            <a:stretch/>
          </p:blipFill>
          <p:spPr>
            <a:xfrm>
              <a:off x="2849008" y="6317377"/>
              <a:ext cx="9144000" cy="58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1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CABCB-53D2-2848-96D0-2209714C4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254" y="2506276"/>
            <a:ext cx="11465492" cy="3711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AC2D8B6F-598E-8249-89D1-C6BBA7F3B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54" y="967770"/>
            <a:ext cx="114654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F70C31-5F59-4D46-8052-4E0D39FFB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69694"/>
            <a:ext cx="12192000" cy="3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4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9.svg"/><Relationship Id="rId18" Type="http://schemas.openxmlformats.org/officeDocument/2006/relationships/image" Target="../media/image43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12" Type="http://schemas.openxmlformats.org/officeDocument/2006/relationships/image" Target="../media/image28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4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31.svg"/><Relationship Id="rId10" Type="http://schemas.openxmlformats.org/officeDocument/2006/relationships/image" Target="../media/image39.png"/><Relationship Id="rId19" Type="http://schemas.openxmlformats.org/officeDocument/2006/relationships/image" Target="../media/image17.png"/><Relationship Id="rId4" Type="http://schemas.openxmlformats.org/officeDocument/2006/relationships/image" Target="../media/image23.png"/><Relationship Id="rId9" Type="http://schemas.openxmlformats.org/officeDocument/2006/relationships/image" Target="../media/image38.sv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hyperlink" Target="about:blan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ich.co.uk/news/article/morrisons-to-stock-budget-products-in-its-convenience-stores-alYQu9l4MACl" TargetMode="External"/><Relationship Id="rId3" Type="http://schemas.openxmlformats.org/officeDocument/2006/relationships/hyperlink" Target="https://data.cdrc.ac.uk/dataset/priority-places-food-index" TargetMode="External"/><Relationship Id="rId7" Type="http://schemas.openxmlformats.org/officeDocument/2006/relationships/hyperlink" Target="https://twitter.com/AldiUK/status/1590021248427634695?s=20" TargetMode="External"/><Relationship Id="rId2" Type="http://schemas.openxmlformats.org/officeDocument/2006/relationships/hyperlink" Target="https://www.which.co.uk/campaigns/affordable-food?gclid=CjwKCAjwxOymBhAFEiwAnodBLHMxUJTQF9xsVTjI7l5tpaIB7Oz1bm6OFyrHRPzGtxB_-sQWJMuI6RoCGJIQAvD_Bw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gs.org/geography/geovisualisation/priority-places-for-food/" TargetMode="External"/><Relationship Id="rId5" Type="http://schemas.openxmlformats.org/officeDocument/2006/relationships/hyperlink" Target="https://acss.org.uk/understanding-priority-places-targeted-support-for-the-uks-hungriest-neighbourhoods/" TargetMode="External"/><Relationship Id="rId4" Type="http://schemas.openxmlformats.org/officeDocument/2006/relationships/hyperlink" Target="https://github.com/Leeds-CDRC/priority-places-explorer" TargetMode="External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jpeg"/><Relationship Id="rId10" Type="http://schemas.openxmlformats.org/officeDocument/2006/relationships/image" Target="../media/image29.sv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13" Type="http://schemas.openxmlformats.org/officeDocument/2006/relationships/image" Target="../media/image29.svg"/><Relationship Id="rId3" Type="http://schemas.openxmlformats.org/officeDocument/2006/relationships/image" Target="../media/image17.png"/><Relationship Id="rId7" Type="http://schemas.openxmlformats.org/officeDocument/2006/relationships/hyperlink" Target="https://data.cdrc.ac.uk/dataset/e-food-desert-index" TargetMode="Externa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24BF3-8D71-FC41-9B7C-67362AE15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254" y="1861932"/>
            <a:ext cx="11465492" cy="212013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Places for Food Index</a:t>
            </a:r>
            <a:br>
              <a:rPr lang="en-GB" sz="4400" dirty="0"/>
            </a:br>
            <a:endParaRPr lang="en-GB" sz="44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2966-0829-4244-ABC0-F1A8CC7C3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254" y="4198374"/>
            <a:ext cx="11465492" cy="2332805"/>
          </a:xfrm>
        </p:spPr>
        <p:txBody>
          <a:bodyPr/>
          <a:lstStyle>
            <a:defPPr>
              <a:defRPr lang="en-US"/>
            </a:defPPr>
            <a:lvl1pPr marL="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Emily Ennis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582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Food-bank Icons - Free SVG &amp; PNG Food-bank Images - Noun Project">
            <a:extLst>
              <a:ext uri="{FF2B5EF4-FFF2-40B4-BE49-F238E27FC236}">
                <a16:creationId xmlns:a16="http://schemas.microsoft.com/office/drawing/2014/main" id="{0EB4DDD2-CCAF-0DE9-F335-6769F539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452" y="594507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Central Heating Icon - Free PNG &amp; SVG 632704 - Noun Project">
            <a:extLst>
              <a:ext uri="{FF2B5EF4-FFF2-40B4-BE49-F238E27FC236}">
                <a16:creationId xmlns:a16="http://schemas.microsoft.com/office/drawing/2014/main" id="{6653A263-29F1-61B5-C73B-1B459E1EF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73"/>
          <a:stretch/>
        </p:blipFill>
        <p:spPr bwMode="auto">
          <a:xfrm>
            <a:off x="9721332" y="594507"/>
            <a:ext cx="85180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emographic Icons - Free SVG &amp; PNG Demographic Images - Noun Project">
            <a:extLst>
              <a:ext uri="{FF2B5EF4-FFF2-40B4-BE49-F238E27FC236}">
                <a16:creationId xmlns:a16="http://schemas.microsoft.com/office/drawing/2014/main" id="{8334F08B-5F59-0C28-B426-50381A36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58" y="59450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804C6A-80D6-3F35-B158-F7D7C048B058}"/>
              </a:ext>
            </a:extLst>
          </p:cNvPr>
          <p:cNvSpPr txBox="1"/>
          <p:nvPr/>
        </p:nvSpPr>
        <p:spPr>
          <a:xfrm>
            <a:off x="941116" y="1351619"/>
            <a:ext cx="3022677" cy="3693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GB" sz="1800">
                <a:solidFill>
                  <a:schemeClr val="tx2">
                    <a:lumMod val="50000"/>
                  </a:schemeClr>
                </a:solidFill>
                <a:effectLst/>
                <a:latin typeface="Helvetica,Italic"/>
              </a:rPr>
              <a:t>Socio-economic barriers </a:t>
            </a:r>
            <a:endParaRPr lang="en-GB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445CF-330E-00A8-EB7C-E10150C7DE41}"/>
              </a:ext>
            </a:extLst>
          </p:cNvPr>
          <p:cNvSpPr txBox="1"/>
          <p:nvPr/>
        </p:nvSpPr>
        <p:spPr>
          <a:xfrm>
            <a:off x="5354722" y="1355900"/>
            <a:ext cx="2350930" cy="3693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GB" sz="1800">
                <a:solidFill>
                  <a:schemeClr val="tx2">
                    <a:lumMod val="50000"/>
                  </a:schemeClr>
                </a:solidFill>
                <a:effectLst/>
                <a:latin typeface="Helvetica,Italic"/>
              </a:rPr>
              <a:t>Family food support </a:t>
            </a:r>
            <a:endParaRPr lang="en-GB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5CA24D-DFD1-0305-9AAB-8CC283881A32}"/>
              </a:ext>
            </a:extLst>
          </p:cNvPr>
          <p:cNvSpPr txBox="1"/>
          <p:nvPr/>
        </p:nvSpPr>
        <p:spPr>
          <a:xfrm>
            <a:off x="9374486" y="1355900"/>
            <a:ext cx="1606053" cy="36933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GB" sz="1800">
                <a:solidFill>
                  <a:schemeClr val="tx2">
                    <a:lumMod val="50000"/>
                  </a:schemeClr>
                </a:solidFill>
                <a:effectLst/>
                <a:latin typeface="Helvetica,Italic"/>
              </a:rPr>
              <a:t>Fuel Poverty </a:t>
            </a:r>
            <a:endParaRPr lang="en-GB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14" name="Picture 1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04521CF-EC1C-C1EE-208A-2254048AAC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2889" b="266"/>
          <a:stretch/>
        </p:blipFill>
        <p:spPr>
          <a:xfrm>
            <a:off x="1111322" y="2146167"/>
            <a:ext cx="1043150" cy="3207810"/>
          </a:xfrm>
          <a:prstGeom prst="rect">
            <a:avLst/>
          </a:prstGeom>
        </p:spPr>
      </p:pic>
      <p:pic>
        <p:nvPicPr>
          <p:cNvPr id="15" name="Graphic 15" descr="Car with solid fill">
            <a:extLst>
              <a:ext uri="{FF2B5EF4-FFF2-40B4-BE49-F238E27FC236}">
                <a16:creationId xmlns:a16="http://schemas.microsoft.com/office/drawing/2014/main" id="{68B8ABB6-3889-B9A4-B186-D597BC0D53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82575" y="3108789"/>
            <a:ext cx="1188377" cy="1205501"/>
          </a:xfrm>
          <a:prstGeom prst="rect">
            <a:avLst/>
          </a:prstGeom>
        </p:spPr>
      </p:pic>
      <p:pic>
        <p:nvPicPr>
          <p:cNvPr id="24" name="Picture 24" descr="A picture containing person, food, dish, meal&#10;&#10;Description automatically generated">
            <a:extLst>
              <a:ext uri="{FF2B5EF4-FFF2-40B4-BE49-F238E27FC236}">
                <a16:creationId xmlns:a16="http://schemas.microsoft.com/office/drawing/2014/main" id="{8CD3C1B0-BF59-8BF6-3595-7CCB844DC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4330" y="1958845"/>
            <a:ext cx="2052918" cy="1192193"/>
          </a:xfrm>
          <a:prstGeom prst="rect">
            <a:avLst/>
          </a:prstGeom>
        </p:spPr>
      </p:pic>
      <p:pic>
        <p:nvPicPr>
          <p:cNvPr id="26" name="Picture 26" descr="Text&#10;&#10;Description automatically generated">
            <a:extLst>
              <a:ext uri="{FF2B5EF4-FFF2-40B4-BE49-F238E27FC236}">
                <a16:creationId xmlns:a16="http://schemas.microsoft.com/office/drawing/2014/main" id="{74A452DB-E14B-C1E4-B46D-C8301529F5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6671" y="3933544"/>
            <a:ext cx="1978399" cy="147413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E20F56C-FFA9-2B88-012F-6093AD700718}"/>
              </a:ext>
            </a:extLst>
          </p:cNvPr>
          <p:cNvGrpSpPr/>
          <p:nvPr/>
        </p:nvGrpSpPr>
        <p:grpSpPr>
          <a:xfrm>
            <a:off x="4859172" y="3851648"/>
            <a:ext cx="1291119" cy="1154132"/>
            <a:chOff x="3832260" y="2089933"/>
            <a:chExt cx="1291119" cy="1154132"/>
          </a:xfrm>
        </p:grpSpPr>
        <p:pic>
          <p:nvPicPr>
            <p:cNvPr id="28" name="Graphic 12" descr="Marker with solid fill">
              <a:extLst>
                <a:ext uri="{FF2B5EF4-FFF2-40B4-BE49-F238E27FC236}">
                  <a16:creationId xmlns:a16="http://schemas.microsoft.com/office/drawing/2014/main" id="{4A86689F-2C2A-8E80-FA23-DBE4E57A3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832260" y="2655013"/>
              <a:ext cx="589052" cy="589052"/>
            </a:xfrm>
            <a:prstGeom prst="rect">
              <a:avLst/>
            </a:prstGeom>
          </p:spPr>
        </p:pic>
        <p:pic>
          <p:nvPicPr>
            <p:cNvPr id="29" name="Graphic 28" descr="Marker with solid fill">
              <a:extLst>
                <a:ext uri="{FF2B5EF4-FFF2-40B4-BE49-F238E27FC236}">
                  <a16:creationId xmlns:a16="http://schemas.microsoft.com/office/drawing/2014/main" id="{C42B4F48-7017-728B-404C-C352BBE32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34327" y="2089933"/>
              <a:ext cx="589052" cy="589052"/>
            </a:xfrm>
            <a:prstGeom prst="rect">
              <a:avLst/>
            </a:prstGeom>
          </p:spPr>
        </p:pic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8627EBE-08A1-A787-3869-C8D3D4A8AB2F}"/>
                </a:ext>
              </a:extLst>
            </p:cNvPr>
            <p:cNvCxnSpPr/>
            <p:nvPr/>
          </p:nvCxnSpPr>
          <p:spPr>
            <a:xfrm flipH="1">
              <a:off x="4130211" y="2586519"/>
              <a:ext cx="703780" cy="554803"/>
            </a:xfrm>
            <a:prstGeom prst="straightConnector1">
              <a:avLst/>
            </a:prstGeom>
            <a:ln w="28575">
              <a:solidFill>
                <a:srgbClr val="A102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2" descr="Logo&#10;&#10;Description automatically generated">
            <a:extLst>
              <a:ext uri="{FF2B5EF4-FFF2-40B4-BE49-F238E27FC236}">
                <a16:creationId xmlns:a16="http://schemas.microsoft.com/office/drawing/2014/main" id="{9765CEAB-FC6F-852E-AF77-6C6A1F3FFF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6397" y="4964485"/>
            <a:ext cx="2019300" cy="676275"/>
          </a:xfrm>
          <a:prstGeom prst="rect">
            <a:avLst/>
          </a:prstGeom>
        </p:spPr>
      </p:pic>
      <p:pic>
        <p:nvPicPr>
          <p:cNvPr id="33" name="Picture 33" descr="Graphical user interface&#10;&#10;Description automatically generated">
            <a:extLst>
              <a:ext uri="{FF2B5EF4-FFF2-40B4-BE49-F238E27FC236}">
                <a16:creationId xmlns:a16="http://schemas.microsoft.com/office/drawing/2014/main" id="{20A0B339-9DF6-5396-F545-12FCE94126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90212" y="3146154"/>
            <a:ext cx="2528047" cy="2089692"/>
          </a:xfrm>
          <a:prstGeom prst="rect">
            <a:avLst/>
          </a:prstGeom>
        </p:spPr>
      </p:pic>
      <p:pic>
        <p:nvPicPr>
          <p:cNvPr id="34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48383551-C64E-7E1A-382C-0B8516062C7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50941" y="2062783"/>
            <a:ext cx="3012141" cy="91259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51CFA9F-5AA4-5E71-1EAE-807687B8C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88339"/>
            <a:ext cx="1345810" cy="8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5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C4A6F3C-63F9-309B-CAE0-DA6AC303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88339"/>
            <a:ext cx="1345810" cy="8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8A11115-EDD0-3F7E-3FD8-9F87449FA207}"/>
              </a:ext>
            </a:extLst>
          </p:cNvPr>
          <p:cNvGrpSpPr/>
          <p:nvPr/>
        </p:nvGrpSpPr>
        <p:grpSpPr>
          <a:xfrm>
            <a:off x="4481512" y="346812"/>
            <a:ext cx="6952802" cy="5558413"/>
            <a:chOff x="904766" y="196167"/>
            <a:chExt cx="6952802" cy="555841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11600CB-AFA5-18F0-E2A0-AD318B90F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669" y="19616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Market - Free food icons">
              <a:extLst>
                <a:ext uri="{FF2B5EF4-FFF2-40B4-BE49-F238E27FC236}">
                  <a16:creationId xmlns:a16="http://schemas.microsoft.com/office/drawing/2014/main" id="{1EA25E3E-3678-7E42-EA7A-4BBE9F511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669" y="2615373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CE1840B0-281B-D744-5A17-FC10257D9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752" y="1002569"/>
              <a:ext cx="781834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Online Shop icon PNG and SVG Vector Free Download">
              <a:extLst>
                <a:ext uri="{FF2B5EF4-FFF2-40B4-BE49-F238E27FC236}">
                  <a16:creationId xmlns:a16="http://schemas.microsoft.com/office/drawing/2014/main" id="{7A9D1CA3-2CB9-1DC7-8E1A-59CEFAC4E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669" y="1808971"/>
              <a:ext cx="432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624114C-B1AC-2844-B364-81B4B2C2514D}"/>
                </a:ext>
              </a:extLst>
            </p:cNvPr>
            <p:cNvGrpSpPr/>
            <p:nvPr/>
          </p:nvGrpSpPr>
          <p:grpSpPr>
            <a:xfrm>
              <a:off x="1756572" y="367245"/>
              <a:ext cx="6100996" cy="5171244"/>
              <a:chOff x="1756572" y="367245"/>
              <a:chExt cx="6100996" cy="517124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84D580-526C-486B-79E4-717CEF17440D}"/>
                  </a:ext>
                </a:extLst>
              </p:cNvPr>
              <p:cNvSpPr txBox="1"/>
              <p:nvPr/>
            </p:nvSpPr>
            <p:spPr>
              <a:xfrm>
                <a:off x="1756572" y="367245"/>
                <a:ext cx="60978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Proximity to supermarket retail facilities </a:t>
                </a:r>
                <a:endParaRPr lang="en-GB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A39EA6-8E81-F3A1-2185-FF97CCC84C00}"/>
                  </a:ext>
                </a:extLst>
              </p:cNvPr>
              <p:cNvSpPr txBox="1"/>
              <p:nvPr/>
            </p:nvSpPr>
            <p:spPr>
              <a:xfrm>
                <a:off x="1756572" y="1167564"/>
                <a:ext cx="60978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Accessibility to supermarket retail facilities </a:t>
                </a:r>
                <a:endParaRPr lang="en-GB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03CAE7-2039-5FB8-BDF9-761BD9AE393A}"/>
                  </a:ext>
                </a:extLst>
              </p:cNvPr>
              <p:cNvSpPr txBox="1"/>
              <p:nvPr/>
            </p:nvSpPr>
            <p:spPr>
              <a:xfrm>
                <a:off x="1756572" y="2768202"/>
                <a:ext cx="60978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Proximity to non- supermarket food provision </a:t>
                </a:r>
                <a:endParaRPr lang="en-GB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84E164-8FAC-11C8-4188-E5BE4D40F197}"/>
                  </a:ext>
                </a:extLst>
              </p:cNvPr>
              <p:cNvSpPr txBox="1"/>
              <p:nvPr/>
            </p:nvSpPr>
            <p:spPr>
              <a:xfrm>
                <a:off x="1756572" y="1967883"/>
                <a:ext cx="6100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Access to online deliveries </a:t>
                </a:r>
                <a:endParaRPr lang="en-GB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2A4EC3-63B9-C913-259A-DE0F3C3D4D73}"/>
                  </a:ext>
                </a:extLst>
              </p:cNvPr>
              <p:cNvSpPr txBox="1"/>
              <p:nvPr/>
            </p:nvSpPr>
            <p:spPr>
              <a:xfrm>
                <a:off x="1756572" y="3568521"/>
                <a:ext cx="6100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Socio-economic barriers </a:t>
                </a:r>
                <a:endParaRPr lang="en-GB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F2C174-394C-31CE-7CA9-73019458730F}"/>
                  </a:ext>
                </a:extLst>
              </p:cNvPr>
              <p:cNvSpPr txBox="1"/>
              <p:nvPr/>
            </p:nvSpPr>
            <p:spPr>
              <a:xfrm>
                <a:off x="1756572" y="5169157"/>
                <a:ext cx="6100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Family food support </a:t>
                </a:r>
                <a:endParaRPr lang="en-GB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4E6519-33BC-C885-6B7C-603E34208D02}"/>
                  </a:ext>
                </a:extLst>
              </p:cNvPr>
              <p:cNvSpPr txBox="1"/>
              <p:nvPr/>
            </p:nvSpPr>
            <p:spPr>
              <a:xfrm>
                <a:off x="1756572" y="4368840"/>
                <a:ext cx="6100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Fuel Poverty </a:t>
                </a:r>
                <a:endParaRPr lang="en-GB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p:txBody>
          </p:sp>
        </p:grpSp>
        <p:pic>
          <p:nvPicPr>
            <p:cNvPr id="26" name="Picture 18" descr="Food-bank Icons - Free SVG &amp; PNG Food-bank Images - Noun Project">
              <a:extLst>
                <a:ext uri="{FF2B5EF4-FFF2-40B4-BE49-F238E27FC236}">
                  <a16:creationId xmlns:a16="http://schemas.microsoft.com/office/drawing/2014/main" id="{077F2036-2D5B-272D-A6B4-91E422124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669" y="4228177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Central Heating Icon - Free PNG &amp; SVG 632704 - Noun Project">
              <a:extLst>
                <a:ext uri="{FF2B5EF4-FFF2-40B4-BE49-F238E27FC236}">
                  <a16:creationId xmlns:a16="http://schemas.microsoft.com/office/drawing/2014/main" id="{D4DC0E05-FAFC-4642-E36B-015455EAB6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3"/>
            <a:stretch/>
          </p:blipFill>
          <p:spPr bwMode="auto">
            <a:xfrm>
              <a:off x="904766" y="5034580"/>
              <a:ext cx="85180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Demographic Icons - Free SVG &amp; PNG Demographic Images - Noun Project">
              <a:extLst>
                <a:ext uri="{FF2B5EF4-FFF2-40B4-BE49-F238E27FC236}">
                  <a16:creationId xmlns:a16="http://schemas.microsoft.com/office/drawing/2014/main" id="{EB41F55D-6CF1-3423-0207-F4D63EF9D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669" y="3421775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rapezium 31">
            <a:extLst>
              <a:ext uri="{FF2B5EF4-FFF2-40B4-BE49-F238E27FC236}">
                <a16:creationId xmlns:a16="http://schemas.microsoft.com/office/drawing/2014/main" id="{6733129D-AFA8-3D55-5476-F57B42DC0C32}"/>
              </a:ext>
            </a:extLst>
          </p:cNvPr>
          <p:cNvSpPr/>
          <p:nvPr/>
        </p:nvSpPr>
        <p:spPr>
          <a:xfrm rot="16200000">
            <a:off x="1036403" y="2276564"/>
            <a:ext cx="5391746" cy="1498470"/>
          </a:xfrm>
          <a:prstGeom prst="trapezoid">
            <a:avLst>
              <a:gd name="adj" fmla="val 165301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4000"/>
                </a:schemeClr>
              </a:gs>
              <a:gs pos="50000">
                <a:schemeClr val="tx2">
                  <a:lumMod val="40000"/>
                  <a:lumOff val="60000"/>
                  <a:alpha val="4677"/>
                </a:schemeClr>
              </a:gs>
              <a:gs pos="100000">
                <a:schemeClr val="tx2">
                  <a:lumMod val="20000"/>
                  <a:lumOff val="80000"/>
                  <a:alpha val="6764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2C0D65F-4A7C-BA1C-22FB-9B0C0417B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614" y="2468635"/>
            <a:ext cx="2422464" cy="1121980"/>
          </a:xfrm>
        </p:spPr>
        <p:txBody>
          <a:bodyPr>
            <a:normAutofit/>
          </a:bodyPr>
          <a:lstStyle/>
          <a:p>
            <a:r>
              <a:rPr lang="en-GB" sz="2400" b="1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Places </a:t>
            </a:r>
            <a:br>
              <a:rPr lang="en-GB" sz="2400" b="1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br>
              <a:rPr lang="en-GB" sz="2400" b="1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Index</a:t>
            </a:r>
            <a:endParaRPr lang="en-GB" sz="7200">
              <a:solidFill>
                <a:srgbClr val="263143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C9A3EF-2595-9BA6-11A6-2DCCF76323D3}"/>
              </a:ext>
            </a:extLst>
          </p:cNvPr>
          <p:cNvGrpSpPr/>
          <p:nvPr/>
        </p:nvGrpSpPr>
        <p:grpSpPr>
          <a:xfrm>
            <a:off x="10478195" y="529403"/>
            <a:ext cx="929965" cy="5190509"/>
            <a:chOff x="10478195" y="529403"/>
            <a:chExt cx="929965" cy="519050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8F6DECE-C98D-F8F1-4B4E-54077C150D8D}"/>
                </a:ext>
              </a:extLst>
            </p:cNvPr>
            <p:cNvSpPr txBox="1"/>
            <p:nvPr/>
          </p:nvSpPr>
          <p:spPr>
            <a:xfrm>
              <a:off x="10478195" y="529403"/>
              <a:ext cx="9299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1"/>
                  </a:solidFill>
                  <a:effectLst/>
                  <a:latin typeface="Helvetica" pitchFamily="2" charset="0"/>
                </a:rPr>
                <a:t>12.5% </a:t>
              </a:r>
              <a:endParaRPr lang="en-GB" sz="2000" b="1">
                <a:solidFill>
                  <a:schemeClr val="accent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F7589E-7F5E-F360-CC3D-5A37C9806403}"/>
                </a:ext>
              </a:extLst>
            </p:cNvPr>
            <p:cNvSpPr txBox="1"/>
            <p:nvPr/>
          </p:nvSpPr>
          <p:spPr>
            <a:xfrm>
              <a:off x="10478195" y="1327803"/>
              <a:ext cx="9299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2"/>
                  </a:solidFill>
                  <a:effectLst/>
                  <a:latin typeface="Helvetica" pitchFamily="2" charset="0"/>
                </a:rPr>
                <a:t>12.5% </a:t>
              </a:r>
              <a:endParaRPr lang="en-GB" sz="2000" b="1">
                <a:solidFill>
                  <a:schemeClr val="accent2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4421F7-57EF-B163-58ED-5AA92F93167A}"/>
                </a:ext>
              </a:extLst>
            </p:cNvPr>
            <p:cNvSpPr txBox="1"/>
            <p:nvPr/>
          </p:nvSpPr>
          <p:spPr>
            <a:xfrm>
              <a:off x="10478195" y="2126203"/>
              <a:ext cx="9299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3"/>
                  </a:solidFill>
                  <a:effectLst/>
                  <a:latin typeface="Helvetica" pitchFamily="2" charset="0"/>
                </a:rPr>
                <a:t>12.5% </a:t>
              </a:r>
              <a:endParaRPr lang="en-GB" sz="2000" b="1">
                <a:solidFill>
                  <a:schemeClr val="accent3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832554-19C6-8F9C-5B44-233289296197}"/>
                </a:ext>
              </a:extLst>
            </p:cNvPr>
            <p:cNvSpPr txBox="1"/>
            <p:nvPr/>
          </p:nvSpPr>
          <p:spPr>
            <a:xfrm>
              <a:off x="10478195" y="2924603"/>
              <a:ext cx="9299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4"/>
                  </a:solidFill>
                  <a:effectLst/>
                  <a:latin typeface="Helvetica" pitchFamily="2" charset="0"/>
                </a:rPr>
                <a:t>12.5% </a:t>
              </a:r>
              <a:endParaRPr lang="en-GB" sz="2000" b="1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370C59-3932-6E92-425B-234FED05FFC2}"/>
                </a:ext>
              </a:extLst>
            </p:cNvPr>
            <p:cNvSpPr txBox="1"/>
            <p:nvPr/>
          </p:nvSpPr>
          <p:spPr>
            <a:xfrm>
              <a:off x="10478195" y="3723003"/>
              <a:ext cx="9299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5"/>
                  </a:solidFill>
                  <a:effectLst/>
                  <a:latin typeface="Helvetica" pitchFamily="2" charset="0"/>
                </a:rPr>
                <a:t>16.7% </a:t>
              </a:r>
              <a:endParaRPr lang="en-GB" sz="2000" b="1">
                <a:solidFill>
                  <a:schemeClr val="accent5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02D06D-1CB0-795E-A900-606D522DFB79}"/>
                </a:ext>
              </a:extLst>
            </p:cNvPr>
            <p:cNvSpPr txBox="1"/>
            <p:nvPr/>
          </p:nvSpPr>
          <p:spPr>
            <a:xfrm>
              <a:off x="10478195" y="4521403"/>
              <a:ext cx="9299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>
                  <a:solidFill>
                    <a:schemeClr val="accent6"/>
                  </a:solidFill>
                  <a:effectLst/>
                  <a:latin typeface="Helvetica" pitchFamily="2" charset="0"/>
                </a:rPr>
                <a:t>16.7% </a:t>
              </a:r>
              <a:endParaRPr lang="en-GB" sz="2000" b="1">
                <a:solidFill>
                  <a:schemeClr val="accent6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28192DE-31E6-BED3-4B47-14F090DE60D9}"/>
                </a:ext>
              </a:extLst>
            </p:cNvPr>
            <p:cNvSpPr txBox="1"/>
            <p:nvPr/>
          </p:nvSpPr>
          <p:spPr>
            <a:xfrm>
              <a:off x="10478195" y="5319802"/>
              <a:ext cx="9299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>
                  <a:solidFill>
                    <a:srgbClr val="136F72"/>
                  </a:solidFill>
                  <a:effectLst/>
                  <a:latin typeface="Helvetica" pitchFamily="2" charset="0"/>
                </a:rPr>
                <a:t>16.7% </a:t>
              </a:r>
              <a:endParaRPr lang="en-GB" sz="2000" b="1">
                <a:solidFill>
                  <a:srgbClr val="136F72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1FB81B-A983-A160-D3C8-0641D2739B6C}"/>
              </a:ext>
            </a:extLst>
          </p:cNvPr>
          <p:cNvSpPr txBox="1"/>
          <p:nvPr/>
        </p:nvSpPr>
        <p:spPr>
          <a:xfrm>
            <a:off x="1614236" y="6386763"/>
            <a:ext cx="605589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7F7F7F"/>
                </a:solidFill>
                <a:ea typeface="+mn-lt"/>
                <a:cs typeface="+mn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https://data.cdrc.ac.uk/dataset/priority-places-food-index</a:t>
            </a:r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0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C45E-E2AE-0D45-DDFF-8223D48C3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+mn-lt"/>
                <a:cs typeface="+mn-lt"/>
              </a:rPr>
              <a:t>Tool Demonstration</a:t>
            </a:r>
            <a:endParaRPr lang="en-GB">
              <a:cs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1FACB-D9FA-D2E4-5A31-5E1BE539B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0087C6-FB00-D573-4667-A130EFF1D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88339"/>
            <a:ext cx="1345810" cy="8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2139-1B28-EF01-4480-F5C96789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cs typeface="Calibri"/>
              </a:rPr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9CAA8-8CD5-8429-EE40-6AABEAEDD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7B6C-A9F3-AF29-F291-1AC3BFD07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1497"/>
            <a:ext cx="10515600" cy="1325563"/>
          </a:xfrm>
        </p:spPr>
        <p:txBody>
          <a:bodyPr/>
          <a:lstStyle/>
          <a:p>
            <a:r>
              <a:rPr lang="en-GB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05917-97AC-6435-02E6-C4A80BF91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823567"/>
            <a:ext cx="5448685" cy="4124845"/>
          </a:xfrm>
        </p:spPr>
        <p:txBody>
          <a:bodyPr>
            <a:normAutofit fontScale="25000" lnSpcReduction="20000"/>
          </a:bodyPr>
          <a:lstStyle/>
          <a:p>
            <a:pPr algn="l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b="0" i="0" u="none" strike="noStrike" dirty="0">
                <a:solidFill>
                  <a:srgbClr val="000000"/>
                </a:solidFill>
                <a:effectLst/>
              </a:rPr>
              <a:t>Visited online 8,400 times by 6,576 unique users </a:t>
            </a:r>
          </a:p>
          <a:p>
            <a:pPr algn="l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b="0" i="0" u="none" strike="noStrike" dirty="0" err="1">
                <a:solidFill>
                  <a:srgbClr val="000000"/>
                </a:solidFill>
                <a:effectLst/>
              </a:rPr>
              <a:t>Which?’s</a:t>
            </a:r>
            <a:r>
              <a:rPr lang="en-US" sz="56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GB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Affordable Food For All campaign has reached over </a:t>
            </a:r>
            <a:r>
              <a:rPr lang="en-GB" sz="5600" u="sng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100,000 signatures</a:t>
            </a:r>
            <a:r>
              <a:rPr lang="en-GB" sz="5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(as of 25/07/2023).</a:t>
            </a:r>
            <a:r>
              <a:rPr lang="en-US" sz="56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5600" b="0" i="0" dirty="0">
              <a:solidFill>
                <a:srgbClr val="845279"/>
              </a:solidFill>
              <a:effectLst/>
            </a:endParaRPr>
          </a:p>
          <a:p>
            <a:pPr algn="l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dirty="0"/>
              <a:t>April 2023 ‘Tackling the Cost of Food Crisis’ event in House of Commons. Run jointly by Which? and The Food Foundation</a:t>
            </a:r>
            <a:endParaRPr lang="en-US" sz="5600" b="0" i="0" dirty="0">
              <a:effectLst/>
            </a:endParaRPr>
          </a:p>
          <a:p>
            <a:pPr algn="l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dirty="0"/>
              <a:t>Which? have built constituency-level reports for MPs, which were distributed at the Index’s launch and at </a:t>
            </a:r>
            <a:r>
              <a:rPr lang="en-US" sz="5600" dirty="0" err="1"/>
              <a:t>HoC</a:t>
            </a:r>
            <a:r>
              <a:rPr lang="en-US" sz="5600" dirty="0"/>
              <a:t> event in April.</a:t>
            </a:r>
          </a:p>
          <a:p>
            <a:pPr algn="l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b="0" i="0" dirty="0">
                <a:effectLst/>
              </a:rPr>
              <a:t>Which? Have also built briefings for devolved nations</a:t>
            </a:r>
          </a:p>
          <a:p>
            <a:pPr algn="l"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600" dirty="0"/>
          </a:p>
          <a:p>
            <a:pPr marL="0" indent="0" algn="l" rtl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600" b="0" i="0" dirty="0">
                <a:effectLst/>
              </a:rPr>
              <a:t>Further reading:</a:t>
            </a:r>
          </a:p>
          <a:p>
            <a:pPr marL="179705" indent="-179705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Priority Places for Food Index </a:t>
            </a:r>
            <a:r>
              <a:rPr lang="en-GB" sz="5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data portal </a:t>
            </a:r>
            <a:r>
              <a:rPr lang="en-GB" sz="5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(2022)</a:t>
            </a:r>
          </a:p>
          <a:p>
            <a:pPr marL="179705" indent="-179705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Priority Places Explorer </a:t>
            </a:r>
            <a:r>
              <a:rPr lang="en-GB" sz="5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(2023) </a:t>
            </a:r>
          </a:p>
          <a:p>
            <a:pPr marL="179705" indent="-179705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Pontin F., ‘</a:t>
            </a:r>
            <a:r>
              <a:rPr lang="en-GB" sz="5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Understanding Priority Places – targeted support for the UK’s hungriest neighbourhoods</a:t>
            </a:r>
            <a:r>
              <a:rPr lang="en-GB" sz="5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GB" sz="5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Academy of Social Sciences: Comment and Analysis </a:t>
            </a:r>
          </a:p>
          <a:p>
            <a:pPr marL="179705" indent="-179705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56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Baudains</a:t>
            </a:r>
            <a:r>
              <a:rPr lang="en-GB" sz="5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P., Pontin F., Ennis E., Morris M., ‘</a:t>
            </a:r>
            <a:r>
              <a:rPr lang="en-GB" sz="5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Priority Places for Food</a:t>
            </a:r>
            <a:r>
              <a:rPr lang="en-GB" sz="5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en-GB" sz="5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Royal Geographic Society: </a:t>
            </a:r>
            <a:r>
              <a:rPr lang="en-GB" sz="5600" i="1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Geovisualisation</a:t>
            </a:r>
            <a:r>
              <a:rPr lang="en-GB" sz="56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en-US" dirty="0">
              <a:solidFill>
                <a:srgbClr val="84527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93535F-DF62-F4DE-D9D9-91060D1FF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5296" y="2551176"/>
            <a:ext cx="5066915" cy="33972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Being used as part of monitoring and evaluation for policymakers Being used as part of localized food strategies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Aldi committed to the campaign on </a:t>
            </a:r>
            <a:r>
              <a:rPr lang="en-GB" sz="2000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social media</a:t>
            </a:r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by highlighting that it already complied with the action plan. 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Being used by retailers to target high priority places</a:t>
            </a:r>
            <a:r>
              <a:rPr lang="en-US" sz="2000" dirty="0">
                <a:solidFill>
                  <a:srgbClr val="845279"/>
                </a:solidFill>
              </a:rPr>
              <a:t> </a:t>
            </a:r>
            <a:r>
              <a:rPr lang="en-GB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Morrisons Daily have increased the number of budget line items sold in their convenience stores (</a:t>
            </a:r>
            <a:r>
              <a:rPr lang="en-GB" sz="2000" u="sng" kern="100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Which?, July 11 2023</a:t>
            </a:r>
            <a:r>
              <a:rPr lang="en-GB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endParaRPr lang="en-US" sz="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C9E45E-5747-3A5F-E06F-D5C7C7A98A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1021" y="0"/>
            <a:ext cx="5183188" cy="245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9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0190-3603-23FB-6122-58A2BF8D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and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BFB9E-9E5E-88D0-4817-2AC5C7442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Planned autumn update each year, in time for the autumn budget.</a:t>
            </a:r>
          </a:p>
          <a:p>
            <a:r>
              <a:rPr lang="en-GB"/>
              <a:t>Two further research projects through DSDP 23/24: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/>
              <a:t>Mapping health inequalities onto PPFI (partners: OHID and Good Food Oxfordshire)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/>
              <a:t>Assessing food redistribution networks using PPFI (partner: large, national food redistribution organisation)</a:t>
            </a:r>
          </a:p>
          <a:p>
            <a:r>
              <a:rPr lang="en-GB"/>
              <a:t>Ongoing relationship with Which? until future notice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8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2DE1CC-6C8C-4027-9712-5F5758E9770C}"/>
              </a:ext>
            </a:extLst>
          </p:cNvPr>
          <p:cNvSpPr txBox="1"/>
          <p:nvPr/>
        </p:nvSpPr>
        <p:spPr>
          <a:xfrm>
            <a:off x="0" y="3597972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www.ncrm.ac.uk</a:t>
            </a:r>
          </a:p>
        </p:txBody>
      </p:sp>
    </p:spTree>
    <p:extLst>
      <p:ext uri="{BB962C8B-B14F-4D97-AF65-F5344CB8AC3E}">
        <p14:creationId xmlns:p14="http://schemas.microsoft.com/office/powerpoint/2010/main" val="29792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319A16-FEE6-B1D6-DC2A-256D67B6E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7000"/>
          </a:blip>
          <a:srcRect t="1615" r="1057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793" y="104923"/>
            <a:ext cx="9144000" cy="182990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Places for Food Index</a:t>
            </a:r>
            <a:endParaRPr lang="en-GB" sz="19900" dirty="0">
              <a:solidFill>
                <a:srgbClr val="26314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942" y="1934825"/>
            <a:ext cx="11288109" cy="31895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en-GB" sz="1800" b="1" u="sng" dirty="0"/>
              <a:t>Consumer Data Research Centre (University of Leeds): </a:t>
            </a:r>
          </a:p>
          <a:p>
            <a:pPr>
              <a:spcBef>
                <a:spcPts val="0"/>
              </a:spcBef>
            </a:pPr>
            <a:r>
              <a:rPr lang="en-GB" sz="1800" b="1" dirty="0"/>
              <a:t>Dr Michelle Morris, </a:t>
            </a:r>
            <a:r>
              <a:rPr lang="en-US" sz="1800" dirty="0"/>
              <a:t>Associate Professor Nutrition and Lifestyle Analytics</a:t>
            </a:r>
            <a:r>
              <a:rPr lang="en-GB" sz="1800" dirty="0"/>
              <a:t> </a:t>
            </a:r>
          </a:p>
          <a:p>
            <a:pPr>
              <a:spcBef>
                <a:spcPts val="0"/>
              </a:spcBef>
            </a:pPr>
            <a:r>
              <a:rPr lang="en-GB" sz="1800" b="1" dirty="0">
                <a:ea typeface="+mn-lt"/>
                <a:cs typeface="+mn-lt"/>
              </a:rPr>
              <a:t>Dr Fran Pontin,</a:t>
            </a:r>
            <a:r>
              <a:rPr lang="en-GB" sz="1800" b="1" dirty="0"/>
              <a:t> </a:t>
            </a:r>
            <a:r>
              <a:rPr lang="en-GB" sz="1800" dirty="0"/>
              <a:t>Research Data Scientist</a:t>
            </a:r>
          </a:p>
          <a:p>
            <a:pPr>
              <a:spcBef>
                <a:spcPts val="0"/>
              </a:spcBef>
            </a:pPr>
            <a:r>
              <a:rPr lang="en-GB" sz="1800" b="1" dirty="0"/>
              <a:t>Dr Emily Ennis, </a:t>
            </a:r>
            <a:r>
              <a:rPr lang="en-GB" sz="1800" dirty="0"/>
              <a:t>Research and Impact Manager</a:t>
            </a:r>
            <a:r>
              <a:rPr lang="en-GB" sz="1800" dirty="0">
                <a:ea typeface="+mn-lt"/>
                <a:cs typeface="+mn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GB" sz="1800" b="1" dirty="0">
                <a:ea typeface="+mn-lt"/>
                <a:cs typeface="+mn-lt"/>
              </a:rPr>
              <a:t>Dr Pete </a:t>
            </a:r>
            <a:r>
              <a:rPr lang="en-GB" sz="1800" b="1" dirty="0" err="1">
                <a:ea typeface="+mn-lt"/>
                <a:cs typeface="+mn-lt"/>
              </a:rPr>
              <a:t>Baudains</a:t>
            </a:r>
            <a:r>
              <a:rPr lang="en-GB" sz="1800" b="1" dirty="0">
                <a:ea typeface="+mn-lt"/>
                <a:cs typeface="+mn-lt"/>
              </a:rPr>
              <a:t>, </a:t>
            </a:r>
            <a:r>
              <a:rPr lang="en-GB" sz="1800" dirty="0">
                <a:ea typeface="+mn-lt"/>
                <a:cs typeface="+mn-lt"/>
              </a:rPr>
              <a:t>Research Software Engineer King's College London (formerly Research Data Scientist, CDRC) </a:t>
            </a:r>
          </a:p>
          <a:p>
            <a:pPr>
              <a:spcBef>
                <a:spcPts val="0"/>
              </a:spcBef>
            </a:pPr>
            <a:r>
              <a:rPr lang="en-GB" sz="1800" b="1" dirty="0"/>
              <a:t>Robyn </a:t>
            </a:r>
            <a:r>
              <a:rPr lang="en-GB" sz="1800" b="1" dirty="0" err="1"/>
              <a:t>Naisbitt</a:t>
            </a:r>
            <a:r>
              <a:rPr lang="en-GB" sz="1800" dirty="0"/>
              <a:t>, Public Engagement and Communications Manager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spcAft>
                <a:spcPts val="600"/>
              </a:spcAft>
            </a:pPr>
            <a:r>
              <a:rPr lang="en-GB" sz="1800" b="1" u="sng" dirty="0"/>
              <a:t>Which?: </a:t>
            </a:r>
          </a:p>
          <a:p>
            <a:pPr>
              <a:spcBef>
                <a:spcPts val="0"/>
              </a:spcBef>
            </a:pPr>
            <a:r>
              <a:rPr lang="en-GB" sz="1800" b="1" dirty="0"/>
              <a:t>Sue Davies,</a:t>
            </a:r>
            <a:r>
              <a:rPr lang="en-GB" sz="1800" dirty="0"/>
              <a:t> </a:t>
            </a:r>
            <a:r>
              <a:rPr lang="en-US" sz="1800" dirty="0"/>
              <a:t>Head of Consumer Rights and Food Policy</a:t>
            </a:r>
          </a:p>
          <a:p>
            <a:pPr>
              <a:spcBef>
                <a:spcPts val="0"/>
              </a:spcBef>
            </a:pPr>
            <a:r>
              <a:rPr lang="en-GB" sz="1800" b="1" dirty="0"/>
              <a:t>Stephen McDonald</a:t>
            </a:r>
            <a:r>
              <a:rPr lang="en-GB" sz="1800" dirty="0"/>
              <a:t>, Head of Economics </a:t>
            </a:r>
          </a:p>
          <a:p>
            <a:pPr>
              <a:spcBef>
                <a:spcPts val="0"/>
              </a:spcBef>
            </a:pPr>
            <a:r>
              <a:rPr lang="en-GB" sz="1800" b="1" dirty="0"/>
              <a:t>Denise Lovett, </a:t>
            </a:r>
            <a:r>
              <a:rPr lang="en-GB" sz="1800" dirty="0"/>
              <a:t>Economist, Strategic Insight</a:t>
            </a:r>
            <a:endParaRPr lang="en-GB" sz="1800" dirty="0">
              <a:cs typeface="Calibri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B52384B-6C0B-1DA5-AED6-13C5CDF75396}"/>
              </a:ext>
            </a:extLst>
          </p:cNvPr>
          <p:cNvSpPr txBox="1">
            <a:spLocks/>
          </p:cNvSpPr>
          <p:nvPr/>
        </p:nvSpPr>
        <p:spPr>
          <a:xfrm>
            <a:off x="2719925" y="5313089"/>
            <a:ext cx="6752141" cy="67809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800" b="1" dirty="0">
                <a:solidFill>
                  <a:schemeClr val="accent6"/>
                </a:solidFill>
              </a:rPr>
              <a:t>Parts </a:t>
            </a:r>
            <a:r>
              <a:rPr lang="en-GB" sz="1800" b="1">
                <a:solidFill>
                  <a:schemeClr val="accent6"/>
                </a:solidFill>
              </a:rPr>
              <a:t>of the </a:t>
            </a:r>
            <a:r>
              <a:rPr lang="en-GB" sz="1800" b="1" dirty="0">
                <a:solidFill>
                  <a:schemeClr val="accent6"/>
                </a:solidFill>
              </a:rPr>
              <a:t>video have been taken from a recording of a live online demo from November 2022</a:t>
            </a:r>
            <a:endParaRPr lang="en-GB" sz="1800" b="1" dirty="0">
              <a:solidFill>
                <a:schemeClr val="accent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41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4D5CA1-8946-4756-966D-C8420507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" y="662940"/>
            <a:ext cx="10515600" cy="1325563"/>
          </a:xfrm>
        </p:spPr>
        <p:txBody>
          <a:bodyPr/>
          <a:lstStyle/>
          <a:p>
            <a:r>
              <a:rPr lang="en-US"/>
              <a:t>About CDRC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88E8B-B3F4-4F8C-9678-823FE88E9A4D}"/>
              </a:ext>
            </a:extLst>
          </p:cNvPr>
          <p:cNvSpPr txBox="1"/>
          <p:nvPr/>
        </p:nvSpPr>
        <p:spPr>
          <a:xfrm>
            <a:off x="493773" y="2612842"/>
            <a:ext cx="3785513" cy="294680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>
                <a:latin typeface="+mj-lt"/>
                <a:ea typeface="+mj-ea"/>
                <a:cs typeface="+mj-cs"/>
              </a:rPr>
              <a:t>Using consumer data to provide </a:t>
            </a:r>
            <a:r>
              <a:rPr lang="en-GB" sz="3000">
                <a:latin typeface="+mj-lt"/>
                <a:ea typeface="+mj-ea"/>
                <a:cs typeface="+mj-cs"/>
              </a:rPr>
              <a:t>unique insight into a diverse range of societal and economic challenges, in collaboration with a wide range of consumer data providers</a:t>
            </a:r>
            <a:r>
              <a:rPr lang="en-US" sz="360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>
              <a:latin typeface="+mj-lt"/>
              <a:ea typeface="+mj-ea"/>
              <a:cs typeface="+mj-cs"/>
            </a:endParaRPr>
          </a:p>
        </p:txBody>
      </p:sp>
      <p:pic>
        <p:nvPicPr>
          <p:cNvPr id="38" name="Picture 37" descr="A person behind the counter in a cafe, partially obscured from view by the glass counter">
            <a:extLst>
              <a:ext uri="{FF2B5EF4-FFF2-40B4-BE49-F238E27FC236}">
                <a16:creationId xmlns:a16="http://schemas.microsoft.com/office/drawing/2014/main" id="{796C647A-571D-4903-9157-704E2280A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r="16250" b="-1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  <p:pic>
        <p:nvPicPr>
          <p:cNvPr id="55" name="Picture 54" descr="Decorative graphic ">
            <a:extLst>
              <a:ext uri="{FF2B5EF4-FFF2-40B4-BE49-F238E27FC236}">
                <a16:creationId xmlns:a16="http://schemas.microsoft.com/office/drawing/2014/main" id="{B41324C8-1EC0-4888-B31B-1C58DFE204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42"/>
          <a:stretch/>
        </p:blipFill>
        <p:spPr>
          <a:xfrm>
            <a:off x="3044951" y="6317377"/>
            <a:ext cx="9144000" cy="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7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F5210B-2E3A-452C-88AA-BA1FD0B75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0645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">
                <a:solidFill>
                  <a:schemeClr val="bg1"/>
                </a:solidFill>
                <a:cs typeface="Calibri Light"/>
              </a:rPr>
              <a:t>Research Themes 1</a:t>
            </a: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57B83-AD48-4ECD-A62B-08F6F19AC3EC}"/>
              </a:ext>
            </a:extLst>
          </p:cNvPr>
          <p:cNvSpPr txBox="1"/>
          <p:nvPr/>
        </p:nvSpPr>
        <p:spPr>
          <a:xfrm>
            <a:off x="397251" y="2199749"/>
            <a:ext cx="345021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6000" b="1">
                <a:solidFill>
                  <a:srgbClr val="3F3F3F"/>
                </a:solidFill>
                <a:latin typeface="+mj-lt"/>
              </a:rPr>
              <a:t>Research</a:t>
            </a:r>
            <a:endParaRPr lang="en-US" sz="6000" b="1">
              <a:solidFill>
                <a:srgbClr val="3F3F3F"/>
              </a:solidFill>
              <a:latin typeface="+mj-lt"/>
              <a:cs typeface="Calibri" panose="020F0502020204030204"/>
            </a:endParaRPr>
          </a:p>
          <a:p>
            <a:pPr algn="just"/>
            <a:r>
              <a:rPr lang="en-GB" sz="6000" b="1">
                <a:solidFill>
                  <a:srgbClr val="3F3F3F"/>
                </a:solidFill>
                <a:latin typeface="+mj-lt"/>
                <a:cs typeface="Calibri"/>
              </a:rPr>
              <a:t>Themes</a:t>
            </a:r>
            <a:endParaRPr lang="en-US" sz="6000" b="1">
              <a:solidFill>
                <a:srgbClr val="3F3F3F"/>
              </a:solidFill>
              <a:latin typeface="+mj-lt"/>
              <a:cs typeface="Calibri" panose="020F0502020204030204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6D5FC4AD-8E27-A409-8B76-4626BCFAA9C6}"/>
              </a:ext>
            </a:extLst>
          </p:cNvPr>
          <p:cNvSpPr txBox="1">
            <a:spLocks/>
          </p:cNvSpPr>
          <p:nvPr/>
        </p:nvSpPr>
        <p:spPr>
          <a:xfrm>
            <a:off x="0" y="-480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">
                <a:solidFill>
                  <a:schemeClr val="bg1"/>
                </a:solidFill>
                <a:cs typeface="Calibri Light"/>
              </a:rPr>
              <a:t>Research Themes 2</a:t>
            </a:r>
          </a:p>
        </p:txBody>
      </p:sp>
      <p:pic>
        <p:nvPicPr>
          <p:cNvPr id="86" name="Picture 86" descr="Graphical user interface&#10;&#10;Description automatically generated">
            <a:extLst>
              <a:ext uri="{FF2B5EF4-FFF2-40B4-BE49-F238E27FC236}">
                <a16:creationId xmlns:a16="http://schemas.microsoft.com/office/drawing/2014/main" id="{A9008598-2EB5-FD40-2010-ACEEAFC7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869" y="513730"/>
            <a:ext cx="8136731" cy="549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5141-6385-479B-BEF2-1FFCD944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19" y="-317166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CDRC Partners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1289B2-EBEE-4405-8C5C-C0D246E77F69}"/>
              </a:ext>
            </a:extLst>
          </p:cNvPr>
          <p:cNvSpPr txBox="1"/>
          <p:nvPr/>
        </p:nvSpPr>
        <p:spPr>
          <a:xfrm>
            <a:off x="458468" y="569154"/>
            <a:ext cx="637416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400" b="1">
                <a:solidFill>
                  <a:srgbClr val="3F3F3F"/>
                </a:solidFill>
                <a:latin typeface="+mj-lt"/>
              </a:rPr>
              <a:t>CDRC Partners</a:t>
            </a:r>
            <a:endParaRPr lang="en-US" sz="5400" b="1">
              <a:solidFill>
                <a:srgbClr val="3F3F3F"/>
              </a:solidFill>
              <a:latin typeface="+mj-lt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9F0012-8C49-410D-A4F0-95141AEEF00B}"/>
              </a:ext>
            </a:extLst>
          </p:cNvPr>
          <p:cNvSpPr txBox="1"/>
          <p:nvPr/>
        </p:nvSpPr>
        <p:spPr>
          <a:xfrm>
            <a:off x="501267" y="1798080"/>
            <a:ext cx="404831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569E8D"/>
                </a:solidFill>
              </a:rPr>
              <a:t>We are collaborating with industry and public sector </a:t>
            </a:r>
            <a:r>
              <a:rPr lang="en-US" err="1">
                <a:solidFill>
                  <a:srgbClr val="569E8D"/>
                </a:solidFill>
              </a:rPr>
              <a:t>organisations</a:t>
            </a:r>
            <a:r>
              <a:rPr lang="en-US">
                <a:solidFill>
                  <a:srgbClr val="569E8D"/>
                </a:solidFill>
              </a:rPr>
              <a:t>, using consumer data to undertake cutting edge research.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F1536-2306-417F-AD41-E64F69538A19}"/>
              </a:ext>
            </a:extLst>
          </p:cNvPr>
          <p:cNvSpPr txBox="1"/>
          <p:nvPr/>
        </p:nvSpPr>
        <p:spPr>
          <a:xfrm>
            <a:off x="6272814" y="1798080"/>
            <a:ext cx="4039339" cy="3817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845279"/>
                </a:solidFill>
                <a:latin typeface="+mj-lt"/>
              </a:rPr>
              <a:t>Industry Partners</a:t>
            </a:r>
            <a:endParaRPr lang="en-US" b="1">
              <a:solidFill>
                <a:srgbClr val="845279"/>
              </a:solidFill>
              <a:latin typeface="+mj-lt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95611-74EE-4F54-8E74-8BE5E1888CBE}"/>
              </a:ext>
            </a:extLst>
          </p:cNvPr>
          <p:cNvSpPr txBox="1"/>
          <p:nvPr/>
        </p:nvSpPr>
        <p:spPr>
          <a:xfrm>
            <a:off x="6272814" y="2179820"/>
            <a:ext cx="476730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>
                <a:ea typeface="+mn-lt"/>
                <a:cs typeface="+mn-lt"/>
              </a:rPr>
              <a:t>We're working with industry partners to better understand consumer behaviour, provide context to problems and improve strategic decision making.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2A9FF8-7F54-4A06-B76E-8BBC063CFCA0}"/>
              </a:ext>
            </a:extLst>
          </p:cNvPr>
          <p:cNvSpPr txBox="1"/>
          <p:nvPr/>
        </p:nvSpPr>
        <p:spPr>
          <a:xfrm>
            <a:off x="6272813" y="3156826"/>
            <a:ext cx="403933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D26C79"/>
                </a:solidFill>
                <a:latin typeface="+mj-lt"/>
              </a:rPr>
              <a:t>Public Sector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1B71C5-2C52-4902-9202-4AE8EEA534FF}"/>
              </a:ext>
            </a:extLst>
          </p:cNvPr>
          <p:cNvSpPr txBox="1"/>
          <p:nvPr/>
        </p:nvSpPr>
        <p:spPr>
          <a:xfrm>
            <a:off x="6272813" y="3538566"/>
            <a:ext cx="476730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>
                <a:ea typeface="+mn-lt"/>
                <a:cs typeface="+mn-lt"/>
              </a:rPr>
              <a:t>We're working with public sector partners to provide data expertise to provide context to problems and contribute to the wider understanding of societal issues.</a:t>
            </a:r>
            <a:endParaRPr lang="en-US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840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65900-B06E-7EB2-3282-2B63B50E2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Priority Places for Food Index Methodology: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433ED-4DC6-6EF8-E60F-F4C47EDFC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How and why the tool was developed</a:t>
            </a:r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37CED1-D008-5CD7-5CE3-587EF9237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88339"/>
            <a:ext cx="1345810" cy="8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5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C4A6F3C-63F9-309B-CAE0-DA6AC303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88339"/>
            <a:ext cx="1345810" cy="8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28A11115-EDD0-3F7E-3FD8-9F87449FA207}"/>
              </a:ext>
            </a:extLst>
          </p:cNvPr>
          <p:cNvGrpSpPr/>
          <p:nvPr/>
        </p:nvGrpSpPr>
        <p:grpSpPr>
          <a:xfrm>
            <a:off x="4516498" y="346812"/>
            <a:ext cx="6952338" cy="5506307"/>
            <a:chOff x="939752" y="196167"/>
            <a:chExt cx="6952338" cy="5506307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11600CB-AFA5-18F0-E2A0-AD318B90F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669" y="19616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Market - Free food icons">
              <a:extLst>
                <a:ext uri="{FF2B5EF4-FFF2-40B4-BE49-F238E27FC236}">
                  <a16:creationId xmlns:a16="http://schemas.microsoft.com/office/drawing/2014/main" id="{1EA25E3E-3678-7E42-EA7A-4BBE9F511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669" y="2615373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CE1840B0-281B-D744-5A17-FC10257D9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752" y="1002569"/>
              <a:ext cx="781834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Online Shop icon PNG and SVG Vector Free Download">
              <a:extLst>
                <a:ext uri="{FF2B5EF4-FFF2-40B4-BE49-F238E27FC236}">
                  <a16:creationId xmlns:a16="http://schemas.microsoft.com/office/drawing/2014/main" id="{7A9D1CA3-2CB9-1DC7-8E1A-59CEFAC4E7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669" y="1808971"/>
              <a:ext cx="432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624114C-B1AC-2844-B364-81B4B2C2514D}"/>
                </a:ext>
              </a:extLst>
            </p:cNvPr>
            <p:cNvGrpSpPr/>
            <p:nvPr/>
          </p:nvGrpSpPr>
          <p:grpSpPr>
            <a:xfrm>
              <a:off x="1721586" y="367245"/>
              <a:ext cx="6170504" cy="5174730"/>
              <a:chOff x="1721586" y="367245"/>
              <a:chExt cx="6170504" cy="517473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84D580-526C-486B-79E4-717CEF17440D}"/>
                  </a:ext>
                </a:extLst>
              </p:cNvPr>
              <p:cNvSpPr txBox="1"/>
              <p:nvPr/>
            </p:nvSpPr>
            <p:spPr>
              <a:xfrm>
                <a:off x="1756572" y="367245"/>
                <a:ext cx="60978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Proximity to supermarket retail facilities </a:t>
                </a:r>
                <a:endParaRPr lang="en-GB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A39EA6-8E81-F3A1-2185-FF97CCC84C00}"/>
                  </a:ext>
                </a:extLst>
              </p:cNvPr>
              <p:cNvSpPr txBox="1"/>
              <p:nvPr/>
            </p:nvSpPr>
            <p:spPr>
              <a:xfrm>
                <a:off x="1756572" y="1167564"/>
                <a:ext cx="60978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Accessibility to supermarket retail facilities </a:t>
                </a:r>
                <a:endParaRPr lang="en-GB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03CAE7-2039-5FB8-BDF9-761BD9AE393A}"/>
                  </a:ext>
                </a:extLst>
              </p:cNvPr>
              <p:cNvSpPr txBox="1"/>
              <p:nvPr/>
            </p:nvSpPr>
            <p:spPr>
              <a:xfrm>
                <a:off x="1756572" y="2768202"/>
                <a:ext cx="6097836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Proximity to </a:t>
                </a:r>
                <a:r>
                  <a:rPr lang="en-GB">
                    <a:solidFill>
                      <a:schemeClr val="tx2">
                        <a:lumMod val="50000"/>
                      </a:schemeClr>
                    </a:solidFill>
                    <a:latin typeface="Helvetica,Italic"/>
                  </a:rPr>
                  <a:t>non-supermarket </a:t>
                </a:r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food provision</a:t>
                </a:r>
                <a:r>
                  <a:rPr lang="en-GB">
                    <a:solidFill>
                      <a:schemeClr val="tx2">
                        <a:lumMod val="50000"/>
                      </a:schemeClr>
                    </a:solidFill>
                    <a:latin typeface="Helvetica,Italic"/>
                  </a:rPr>
                  <a:t> </a:t>
                </a:r>
                <a:endParaRPr lang="en-GB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584E164-8FAC-11C8-4188-E5BE4D40F197}"/>
                  </a:ext>
                </a:extLst>
              </p:cNvPr>
              <p:cNvSpPr txBox="1"/>
              <p:nvPr/>
            </p:nvSpPr>
            <p:spPr>
              <a:xfrm>
                <a:off x="1756572" y="1967883"/>
                <a:ext cx="6100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Access to online deliveries </a:t>
                </a:r>
                <a:endParaRPr lang="en-GB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2A4EC3-63B9-C913-259A-DE0F3C3D4D73}"/>
                  </a:ext>
                </a:extLst>
              </p:cNvPr>
              <p:cNvSpPr txBox="1"/>
              <p:nvPr/>
            </p:nvSpPr>
            <p:spPr>
              <a:xfrm>
                <a:off x="1756572" y="3568521"/>
                <a:ext cx="6100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Socio-economic barriers </a:t>
                </a:r>
                <a:endParaRPr lang="en-GB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F2C174-394C-31CE-7CA9-73019458730F}"/>
                  </a:ext>
                </a:extLst>
              </p:cNvPr>
              <p:cNvSpPr txBox="1"/>
              <p:nvPr/>
            </p:nvSpPr>
            <p:spPr>
              <a:xfrm>
                <a:off x="1721586" y="4354654"/>
                <a:ext cx="6100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Family food support </a:t>
                </a:r>
                <a:endParaRPr lang="en-GB" dirty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4E6519-33BC-C885-6B7C-603E34208D02}"/>
                  </a:ext>
                </a:extLst>
              </p:cNvPr>
              <p:cNvSpPr txBox="1"/>
              <p:nvPr/>
            </p:nvSpPr>
            <p:spPr>
              <a:xfrm>
                <a:off x="1791094" y="5172643"/>
                <a:ext cx="61009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8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Helvetica,Italic"/>
                  </a:rPr>
                  <a:t>Fuel Poverty </a:t>
                </a:r>
                <a:endParaRPr lang="en-GB" dirty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p:txBody>
          </p:sp>
        </p:grpSp>
        <p:pic>
          <p:nvPicPr>
            <p:cNvPr id="26" name="Picture 18" descr="Food-bank Icons - Free SVG &amp; PNG Food-bank Images - Noun Project">
              <a:extLst>
                <a:ext uri="{FF2B5EF4-FFF2-40B4-BE49-F238E27FC236}">
                  <a16:creationId xmlns:a16="http://schemas.microsoft.com/office/drawing/2014/main" id="{077F2036-2D5B-272D-A6B4-91E422124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669" y="4185313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Central Heating Icon - Free PNG &amp; SVG 632704 - Noun Project">
              <a:extLst>
                <a:ext uri="{FF2B5EF4-FFF2-40B4-BE49-F238E27FC236}">
                  <a16:creationId xmlns:a16="http://schemas.microsoft.com/office/drawing/2014/main" id="{D4DC0E05-FAFC-4642-E36B-015455EAB6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5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3"/>
            <a:stretch/>
          </p:blipFill>
          <p:spPr bwMode="auto">
            <a:xfrm>
              <a:off x="952520" y="4982474"/>
              <a:ext cx="85180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Demographic Icons - Free SVG &amp; PNG Demographic Images - Noun Project">
              <a:extLst>
                <a:ext uri="{FF2B5EF4-FFF2-40B4-BE49-F238E27FC236}">
                  <a16:creationId xmlns:a16="http://schemas.microsoft.com/office/drawing/2014/main" id="{EB41F55D-6CF1-3423-0207-F4D63EF9D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669" y="3421775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rapezium 31">
            <a:extLst>
              <a:ext uri="{FF2B5EF4-FFF2-40B4-BE49-F238E27FC236}">
                <a16:creationId xmlns:a16="http://schemas.microsoft.com/office/drawing/2014/main" id="{6733129D-AFA8-3D55-5476-F57B42DC0C32}"/>
              </a:ext>
            </a:extLst>
          </p:cNvPr>
          <p:cNvSpPr/>
          <p:nvPr/>
        </p:nvSpPr>
        <p:spPr>
          <a:xfrm rot="16200000">
            <a:off x="1036403" y="2276564"/>
            <a:ext cx="5391746" cy="1498470"/>
          </a:xfrm>
          <a:prstGeom prst="trapezoid">
            <a:avLst>
              <a:gd name="adj" fmla="val 165301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24000"/>
                </a:schemeClr>
              </a:gs>
              <a:gs pos="50000">
                <a:schemeClr val="tx2">
                  <a:lumMod val="40000"/>
                  <a:lumOff val="60000"/>
                  <a:alpha val="4677"/>
                </a:schemeClr>
              </a:gs>
              <a:gs pos="100000">
                <a:schemeClr val="tx2">
                  <a:lumMod val="20000"/>
                  <a:lumOff val="80000"/>
                  <a:alpha val="6764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2C0D65F-4A7C-BA1C-22FB-9B0C0417B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614" y="2468635"/>
            <a:ext cx="2422464" cy="1121980"/>
          </a:xfrm>
        </p:spPr>
        <p:txBody>
          <a:bodyPr>
            <a:normAutofit/>
          </a:bodyPr>
          <a:lstStyle/>
          <a:p>
            <a:r>
              <a:rPr lang="en-GB" sz="2400" b="1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Places </a:t>
            </a:r>
            <a:br>
              <a:rPr lang="en-GB" sz="2400" b="1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br>
              <a:rPr lang="en-GB" sz="2400" b="1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>
                <a:solidFill>
                  <a:srgbClr val="26314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Index</a:t>
            </a:r>
            <a:endParaRPr lang="en-GB" sz="7200">
              <a:solidFill>
                <a:srgbClr val="2631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on&#10;&#10;Description automatically generated">
            <a:extLst>
              <a:ext uri="{FF2B5EF4-FFF2-40B4-BE49-F238E27FC236}">
                <a16:creationId xmlns:a16="http://schemas.microsoft.com/office/drawing/2014/main" id="{A93FABA9-244B-7499-C38A-08CF27B13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23" y="43568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398AE1-8647-1A30-F4A6-8B809927DE79}"/>
              </a:ext>
            </a:extLst>
          </p:cNvPr>
          <p:cNvSpPr txBox="1"/>
          <p:nvPr/>
        </p:nvSpPr>
        <p:spPr>
          <a:xfrm>
            <a:off x="2083754" y="1192541"/>
            <a:ext cx="317656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800">
                <a:solidFill>
                  <a:schemeClr val="tx2">
                    <a:lumMod val="50000"/>
                  </a:schemeClr>
                </a:solidFill>
                <a:effectLst/>
                <a:latin typeface="Helvetica,Italic"/>
              </a:rPr>
              <a:t>Proximity to supermarket retail facilities </a:t>
            </a:r>
            <a:endParaRPr lang="en-GB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007B5-8721-33DB-7821-3A07E072BD16}"/>
              </a:ext>
            </a:extLst>
          </p:cNvPr>
          <p:cNvSpPr txBox="1"/>
          <p:nvPr/>
        </p:nvSpPr>
        <p:spPr>
          <a:xfrm>
            <a:off x="7531007" y="1160867"/>
            <a:ext cx="337262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800">
                <a:solidFill>
                  <a:schemeClr val="tx2">
                    <a:lumMod val="50000"/>
                  </a:schemeClr>
                </a:solidFill>
                <a:effectLst/>
                <a:latin typeface="Helvetica,Italic"/>
              </a:rPr>
              <a:t>Accessibility to supermarket retail facilities </a:t>
            </a:r>
            <a:endParaRPr lang="en-GB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pic>
        <p:nvPicPr>
          <p:cNvPr id="30" name="Picture 12" descr="Icon&#10;&#10;Description automatically generated">
            <a:extLst>
              <a:ext uri="{FF2B5EF4-FFF2-40B4-BE49-F238E27FC236}">
                <a16:creationId xmlns:a16="http://schemas.microsoft.com/office/drawing/2014/main" id="{0816B5DD-E213-A5E1-6972-67C54DE59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866" y="435106"/>
            <a:ext cx="78183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BF3C8D5-96DE-A962-8219-6473E9CCA171}"/>
              </a:ext>
            </a:extLst>
          </p:cNvPr>
          <p:cNvSpPr txBox="1"/>
          <p:nvPr/>
        </p:nvSpPr>
        <p:spPr>
          <a:xfrm>
            <a:off x="1679628" y="5891381"/>
            <a:ext cx="802175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>
                <a:cs typeface="Calibri"/>
              </a:rPr>
              <a:t>E-food desert index: </a:t>
            </a:r>
            <a:r>
              <a:rPr lang="en-GB" sz="1400">
                <a:ea typeface="+mn-lt"/>
                <a:cs typeface="+mn-lt"/>
              </a:rPr>
              <a:t>https://data.cdrc.ac.uk/dataset/e-food-desert-index</a:t>
            </a:r>
            <a:endParaRPr lang="en-GB" sz="1400"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55A873-1A6A-CD0D-DDC2-DEABA9F84858}"/>
              </a:ext>
            </a:extLst>
          </p:cNvPr>
          <p:cNvSpPr txBox="1"/>
          <p:nvPr/>
        </p:nvSpPr>
        <p:spPr>
          <a:xfrm>
            <a:off x="5292273" y="4742799"/>
            <a:ext cx="31507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>
              <a:cs typeface="Calibri"/>
            </a:endParaRPr>
          </a:p>
        </p:txBody>
      </p:sp>
      <p:pic>
        <p:nvPicPr>
          <p:cNvPr id="39" name="Picture 39" descr="Logo&#10;&#10;Description automatically generated">
            <a:extLst>
              <a:ext uri="{FF2B5EF4-FFF2-40B4-BE49-F238E27FC236}">
                <a16:creationId xmlns:a16="http://schemas.microsoft.com/office/drawing/2014/main" id="{EEE21881-6314-0EEC-9B13-FB2E5D7CD5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1531" r="448" b="32599"/>
          <a:stretch/>
        </p:blipFill>
        <p:spPr>
          <a:xfrm>
            <a:off x="3673365" y="3346985"/>
            <a:ext cx="1896458" cy="683305"/>
          </a:xfrm>
          <a:prstGeom prst="rect">
            <a:avLst/>
          </a:prstGeom>
        </p:spPr>
      </p:pic>
      <p:pic>
        <p:nvPicPr>
          <p:cNvPr id="40" name="Picture 40" descr="Map&#10;&#10;Description automatically generated">
            <a:extLst>
              <a:ext uri="{FF2B5EF4-FFF2-40B4-BE49-F238E27FC236}">
                <a16:creationId xmlns:a16="http://schemas.microsoft.com/office/drawing/2014/main" id="{1A9EED47-0BAA-8AC3-A8B4-FA55E80EDD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638" r="52281" b="6737"/>
          <a:stretch/>
        </p:blipFill>
        <p:spPr>
          <a:xfrm>
            <a:off x="1358638" y="1880669"/>
            <a:ext cx="2177137" cy="377778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478E939-C294-0297-4D7F-1C36BF5C4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8624" y="1840581"/>
            <a:ext cx="3804862" cy="3690547"/>
          </a:xfrm>
          <a:prstGeom prst="rect">
            <a:avLst/>
          </a:prstGeom>
        </p:spPr>
      </p:pic>
      <p:pic>
        <p:nvPicPr>
          <p:cNvPr id="10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7E2583-8778-F8F7-BA28-EB958FC5C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88339"/>
            <a:ext cx="1345810" cy="8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54B24ED-D81B-FF97-D2E6-8A813A6A4B97}"/>
              </a:ext>
            </a:extLst>
          </p:cNvPr>
          <p:cNvGrpSpPr/>
          <p:nvPr/>
        </p:nvGrpSpPr>
        <p:grpSpPr>
          <a:xfrm>
            <a:off x="3832259" y="4179011"/>
            <a:ext cx="1424684" cy="1257730"/>
            <a:chOff x="3832259" y="4179011"/>
            <a:chExt cx="1424684" cy="125773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9EECA52-5CBB-87BB-C030-D3106B3976BA}"/>
                </a:ext>
              </a:extLst>
            </p:cNvPr>
            <p:cNvSpPr/>
            <p:nvPr/>
          </p:nvSpPr>
          <p:spPr>
            <a:xfrm>
              <a:off x="3835685" y="4426449"/>
              <a:ext cx="1421258" cy="1010292"/>
            </a:xfrm>
            <a:prstGeom prst="ellipse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2" descr="Marker with solid fill">
              <a:extLst>
                <a:ext uri="{FF2B5EF4-FFF2-40B4-BE49-F238E27FC236}">
                  <a16:creationId xmlns:a16="http://schemas.microsoft.com/office/drawing/2014/main" id="{AF5E4606-40A7-DF9A-8E49-2BA45C9A2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43227" y="4547171"/>
              <a:ext cx="589052" cy="589052"/>
            </a:xfrm>
            <a:prstGeom prst="rect">
              <a:avLst/>
            </a:prstGeom>
          </p:spPr>
        </p:pic>
        <p:pic>
          <p:nvPicPr>
            <p:cNvPr id="13" name="Graphic 12" descr="Marker with solid fill">
              <a:extLst>
                <a:ext uri="{FF2B5EF4-FFF2-40B4-BE49-F238E27FC236}">
                  <a16:creationId xmlns:a16="http://schemas.microsoft.com/office/drawing/2014/main" id="{038FF9D2-E49A-A81D-4F20-18FFE22C0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94260" y="4179012"/>
              <a:ext cx="589052" cy="589052"/>
            </a:xfrm>
            <a:prstGeom prst="rect">
              <a:avLst/>
            </a:prstGeom>
          </p:spPr>
        </p:pic>
        <p:pic>
          <p:nvPicPr>
            <p:cNvPr id="16" name="Graphic 15" descr="Marker with solid fill">
              <a:extLst>
                <a:ext uri="{FF2B5EF4-FFF2-40B4-BE49-F238E27FC236}">
                  <a16:creationId xmlns:a16="http://schemas.microsoft.com/office/drawing/2014/main" id="{E6C40527-CA32-28A5-719A-B63FE027D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19945" y="4632787"/>
              <a:ext cx="589052" cy="589052"/>
            </a:xfrm>
            <a:prstGeom prst="rect">
              <a:avLst/>
            </a:prstGeom>
          </p:spPr>
        </p:pic>
        <p:pic>
          <p:nvPicPr>
            <p:cNvPr id="17" name="Graphic 16" descr="Marker with solid fill">
              <a:extLst>
                <a:ext uri="{FF2B5EF4-FFF2-40B4-BE49-F238E27FC236}">
                  <a16:creationId xmlns:a16="http://schemas.microsoft.com/office/drawing/2014/main" id="{FB8D6923-A6A7-CBC6-32A0-C91F0001A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83631" y="4821147"/>
              <a:ext cx="589052" cy="589052"/>
            </a:xfrm>
            <a:prstGeom prst="rect">
              <a:avLst/>
            </a:prstGeom>
          </p:spPr>
        </p:pic>
        <p:pic>
          <p:nvPicPr>
            <p:cNvPr id="18" name="Graphic 17" descr="Marker with solid fill">
              <a:extLst>
                <a:ext uri="{FF2B5EF4-FFF2-40B4-BE49-F238E27FC236}">
                  <a16:creationId xmlns:a16="http://schemas.microsoft.com/office/drawing/2014/main" id="{855A1495-C79F-27FD-8BE4-22BA19CFE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32259" y="4179011"/>
              <a:ext cx="589052" cy="58905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A25A42-5081-431D-0395-B79E6B983240}"/>
              </a:ext>
            </a:extLst>
          </p:cNvPr>
          <p:cNvGrpSpPr/>
          <p:nvPr/>
        </p:nvGrpSpPr>
        <p:grpSpPr>
          <a:xfrm>
            <a:off x="3832260" y="2089933"/>
            <a:ext cx="1291119" cy="1154132"/>
            <a:chOff x="3832260" y="2089933"/>
            <a:chExt cx="1291119" cy="1154132"/>
          </a:xfrm>
        </p:grpSpPr>
        <p:pic>
          <p:nvPicPr>
            <p:cNvPr id="14" name="Graphic 12" descr="Marker with solid fill">
              <a:extLst>
                <a:ext uri="{FF2B5EF4-FFF2-40B4-BE49-F238E27FC236}">
                  <a16:creationId xmlns:a16="http://schemas.microsoft.com/office/drawing/2014/main" id="{17303776-17E1-BD98-3BBF-9E05B104E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832260" y="2655013"/>
              <a:ext cx="589052" cy="589052"/>
            </a:xfrm>
            <a:prstGeom prst="rect">
              <a:avLst/>
            </a:prstGeom>
          </p:spPr>
        </p:pic>
        <p:pic>
          <p:nvPicPr>
            <p:cNvPr id="15" name="Graphic 14" descr="Marker with solid fill">
              <a:extLst>
                <a:ext uri="{FF2B5EF4-FFF2-40B4-BE49-F238E27FC236}">
                  <a16:creationId xmlns:a16="http://schemas.microsoft.com/office/drawing/2014/main" id="{2B517B7C-D3A5-499F-C151-458722C57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34327" y="2089933"/>
              <a:ext cx="589052" cy="589052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C3BBFC1-FB9E-AF9F-BD3F-C2683A185BC9}"/>
                </a:ext>
              </a:extLst>
            </p:cNvPr>
            <p:cNvCxnSpPr/>
            <p:nvPr/>
          </p:nvCxnSpPr>
          <p:spPr>
            <a:xfrm flipH="1">
              <a:off x="4130211" y="2586519"/>
              <a:ext cx="703780" cy="554803"/>
            </a:xfrm>
            <a:prstGeom prst="straightConnector1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742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5DC0ED-6FD2-B4B7-6CCA-760C2716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88339"/>
            <a:ext cx="1345810" cy="87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1C0AF75-58CD-EF2D-9D1B-A0EE8FDE6398}"/>
              </a:ext>
            </a:extLst>
          </p:cNvPr>
          <p:cNvGrpSpPr/>
          <p:nvPr/>
        </p:nvGrpSpPr>
        <p:grpSpPr>
          <a:xfrm>
            <a:off x="1115586" y="1025874"/>
            <a:ext cx="4235041" cy="3772229"/>
            <a:chOff x="7627222" y="517874"/>
            <a:chExt cx="4235041" cy="3772229"/>
          </a:xfrm>
        </p:grpSpPr>
        <p:pic>
          <p:nvPicPr>
            <p:cNvPr id="15" name="Picture 4" descr="Online Shop icon PNG and SVG Vector Free Download">
              <a:extLst>
                <a:ext uri="{FF2B5EF4-FFF2-40B4-BE49-F238E27FC236}">
                  <a16:creationId xmlns:a16="http://schemas.microsoft.com/office/drawing/2014/main" id="{07B7D8F3-EB6B-78FB-0927-8648EFD9C1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5227" y="517874"/>
              <a:ext cx="432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124B14-1065-431F-352C-311C64550E54}"/>
                </a:ext>
              </a:extLst>
            </p:cNvPr>
            <p:cNvSpPr txBox="1"/>
            <p:nvPr/>
          </p:nvSpPr>
          <p:spPr>
            <a:xfrm>
              <a:off x="7988901" y="1266179"/>
              <a:ext cx="23302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GB" sz="1800">
                  <a:solidFill>
                    <a:schemeClr val="tx2">
                      <a:lumMod val="50000"/>
                    </a:schemeClr>
                  </a:solidFill>
                  <a:effectLst/>
                  <a:latin typeface="Helvetica,Italic"/>
                </a:rPr>
                <a:t>Access to online deliveries </a:t>
              </a:r>
              <a:endParaRPr lang="en-GB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19" name="Picture 7" descr="Icon&#10;&#10;Description automatically generated">
              <a:extLst>
                <a:ext uri="{FF2B5EF4-FFF2-40B4-BE49-F238E27FC236}">
                  <a16:creationId xmlns:a16="http://schemas.microsoft.com/office/drawing/2014/main" id="{41C1AD3B-0FEA-9198-935F-7ABF2E4FE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7222" y="2708471"/>
              <a:ext cx="1338317" cy="1338317"/>
            </a:xfrm>
            <a:prstGeom prst="rect">
              <a:avLst/>
            </a:prstGeom>
          </p:spPr>
        </p:pic>
        <p:pic>
          <p:nvPicPr>
            <p:cNvPr id="21" name="Picture 3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85D0D0E0-53EE-7A38-57A2-6350691DE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19287" y="2388100"/>
              <a:ext cx="2242976" cy="1902003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3573E1B-A4B2-1185-BD84-7B7B33BD6968}"/>
              </a:ext>
            </a:extLst>
          </p:cNvPr>
          <p:cNvSpPr txBox="1"/>
          <p:nvPr/>
        </p:nvSpPr>
        <p:spPr>
          <a:xfrm>
            <a:off x="1335713" y="5669435"/>
            <a:ext cx="802175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cs typeface="Calibri"/>
              </a:rPr>
              <a:t>E-food desert index: </a:t>
            </a:r>
            <a:r>
              <a:rPr lang="en-GB" sz="1400" dirty="0">
                <a:ea typeface="+mn-lt"/>
                <a:cs typeface="+mn-lt"/>
                <a:hlinkClick r:id="rId7"/>
              </a:rPr>
              <a:t>https://data.cdrc.ac.uk/dataset/e-food-desert-index</a:t>
            </a:r>
            <a:endParaRPr lang="en-GB" sz="1400" dirty="0">
              <a:cs typeface="Calibri"/>
            </a:endParaRPr>
          </a:p>
          <a:p>
            <a:r>
              <a:rPr lang="en-GB" sz="1400" dirty="0">
                <a:ea typeface="+mn-lt"/>
                <a:cs typeface="+mn-lt"/>
              </a:rPr>
              <a:t>Internet user classification: </a:t>
            </a:r>
            <a:r>
              <a:rPr lang="en-GB" sz="1400" dirty="0">
                <a:ea typeface="+mn-lt"/>
                <a:cs typeface="+mn-lt"/>
                <a:hlinkClick r:id="rId8"/>
              </a:rPr>
              <a:t>https://data.cdrc.ac.uk/dataset/internet-user-classification</a:t>
            </a:r>
            <a:endParaRPr lang="en-GB" sz="1400" dirty="0">
              <a:ea typeface="+mn-lt"/>
              <a:cs typeface="+mn-lt"/>
            </a:endParaRPr>
          </a:p>
          <a:p>
            <a:endParaRPr lang="en-GB" sz="1400" dirty="0"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F9C78B-FEEA-806B-4DC4-F5E321887133}"/>
              </a:ext>
            </a:extLst>
          </p:cNvPr>
          <p:cNvGrpSpPr/>
          <p:nvPr/>
        </p:nvGrpSpPr>
        <p:grpSpPr>
          <a:xfrm>
            <a:off x="6502174" y="453554"/>
            <a:ext cx="4490143" cy="4822249"/>
            <a:chOff x="856447" y="522827"/>
            <a:chExt cx="4490143" cy="4822249"/>
          </a:xfrm>
        </p:grpSpPr>
        <p:pic>
          <p:nvPicPr>
            <p:cNvPr id="5" name="Picture 2" descr="Market - Free food icons">
              <a:extLst>
                <a:ext uri="{FF2B5EF4-FFF2-40B4-BE49-F238E27FC236}">
                  <a16:creationId xmlns:a16="http://schemas.microsoft.com/office/drawing/2014/main" id="{87BB6486-C183-2306-9D09-9C1E332F5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2044" y="522827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0BB898-C406-0A12-4E1A-33D50EDAD62E}"/>
                </a:ext>
              </a:extLst>
            </p:cNvPr>
            <p:cNvSpPr txBox="1"/>
            <p:nvPr/>
          </p:nvSpPr>
          <p:spPr>
            <a:xfrm>
              <a:off x="1737363" y="1266420"/>
              <a:ext cx="3195386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GB" sz="1800">
                  <a:solidFill>
                    <a:schemeClr val="tx2">
                      <a:lumMod val="50000"/>
                    </a:schemeClr>
                  </a:solidFill>
                  <a:effectLst/>
                  <a:latin typeface="Helvetica,Italic"/>
                </a:rPr>
                <a:t>Proximity to non- supermarket food provision </a:t>
              </a:r>
              <a:endParaRPr lang="en-GB">
                <a:solidFill>
                  <a:schemeClr val="tx2">
                    <a:lumMod val="50000"/>
                  </a:schemeClr>
                </a:solidFill>
                <a:effectLst/>
              </a:endParaRPr>
            </a:p>
          </p:txBody>
        </p:sp>
        <p:pic>
          <p:nvPicPr>
            <p:cNvPr id="8" name="Picture 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129438A-1653-5D1F-0372-7DD2C153F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8715" y="2152607"/>
              <a:ext cx="2743200" cy="1097280"/>
            </a:xfrm>
            <a:prstGeom prst="rect">
              <a:avLst/>
            </a:prstGeom>
          </p:spPr>
        </p:pic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9397775C-D592-D379-4997-27B33E450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6447" y="3602001"/>
              <a:ext cx="2619375" cy="1743075"/>
            </a:xfrm>
            <a:prstGeom prst="rect">
              <a:avLst/>
            </a:prstGeom>
          </p:spPr>
        </p:pic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9EC932D-45D5-0046-155E-79E1673741CF}"/>
                </a:ext>
              </a:extLst>
            </p:cNvPr>
            <p:cNvGrpSpPr/>
            <p:nvPr/>
          </p:nvGrpSpPr>
          <p:grpSpPr>
            <a:xfrm>
              <a:off x="3917878" y="3896472"/>
              <a:ext cx="1291119" cy="1154132"/>
              <a:chOff x="3832260" y="2089933"/>
              <a:chExt cx="1291119" cy="1154132"/>
            </a:xfrm>
          </p:grpSpPr>
          <p:pic>
            <p:nvPicPr>
              <p:cNvPr id="35" name="Graphic 12" descr="Marker with solid fill">
                <a:extLst>
                  <a:ext uri="{FF2B5EF4-FFF2-40B4-BE49-F238E27FC236}">
                    <a16:creationId xmlns:a16="http://schemas.microsoft.com/office/drawing/2014/main" id="{9D3FD741-2A58-0409-8A4C-F5A72F358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832260" y="2655013"/>
                <a:ext cx="589052" cy="589052"/>
              </a:xfrm>
              <a:prstGeom prst="rect">
                <a:avLst/>
              </a:prstGeom>
            </p:spPr>
          </p:pic>
          <p:pic>
            <p:nvPicPr>
              <p:cNvPr id="36" name="Graphic 35" descr="Marker with solid fill">
                <a:extLst>
                  <a:ext uri="{FF2B5EF4-FFF2-40B4-BE49-F238E27FC236}">
                    <a16:creationId xmlns:a16="http://schemas.microsoft.com/office/drawing/2014/main" id="{CCF1CF11-E63C-A3E6-8DF6-34EAE011F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534327" y="2089933"/>
                <a:ext cx="589052" cy="589052"/>
              </a:xfrm>
              <a:prstGeom prst="rect">
                <a:avLst/>
              </a:prstGeom>
            </p:spPr>
          </p:pic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C0CD331B-C2BB-FF4F-29BA-38110BBB3096}"/>
                  </a:ext>
                </a:extLst>
              </p:cNvPr>
              <p:cNvCxnSpPr/>
              <p:nvPr/>
            </p:nvCxnSpPr>
            <p:spPr>
              <a:xfrm flipH="1">
                <a:off x="4130211" y="2586519"/>
                <a:ext cx="703780" cy="554803"/>
              </a:xfrm>
              <a:prstGeom prst="straightConnector1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068AFC4-418B-1CA5-9C24-4604439B578C}"/>
                </a:ext>
              </a:extLst>
            </p:cNvPr>
            <p:cNvGrpSpPr/>
            <p:nvPr/>
          </p:nvGrpSpPr>
          <p:grpSpPr>
            <a:xfrm>
              <a:off x="3921906" y="2072305"/>
              <a:ext cx="1424684" cy="1257730"/>
              <a:chOff x="3832259" y="4179011"/>
              <a:chExt cx="1424684" cy="125773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5DD3193-3A80-63F5-AA57-9A6738DD3C24}"/>
                  </a:ext>
                </a:extLst>
              </p:cNvPr>
              <p:cNvSpPr/>
              <p:nvPr/>
            </p:nvSpPr>
            <p:spPr>
              <a:xfrm>
                <a:off x="3835685" y="4426449"/>
                <a:ext cx="1421258" cy="1010292"/>
              </a:xfrm>
              <a:prstGeom prst="ellipse">
                <a:avLst/>
              </a:prstGeom>
              <a:noFill/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Graphic 12" descr="Marker with solid fill">
                <a:extLst>
                  <a:ext uri="{FF2B5EF4-FFF2-40B4-BE49-F238E27FC236}">
                    <a16:creationId xmlns:a16="http://schemas.microsoft.com/office/drawing/2014/main" id="{41362A27-3750-232E-584D-0E693AFD4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4243227" y="4547171"/>
                <a:ext cx="589052" cy="589052"/>
              </a:xfrm>
              <a:prstGeom prst="rect">
                <a:avLst/>
              </a:prstGeom>
            </p:spPr>
          </p:pic>
          <p:pic>
            <p:nvPicPr>
              <p:cNvPr id="9" name="Graphic 8" descr="Marker with solid fill">
                <a:extLst>
                  <a:ext uri="{FF2B5EF4-FFF2-40B4-BE49-F238E27FC236}">
                    <a16:creationId xmlns:a16="http://schemas.microsoft.com/office/drawing/2014/main" id="{C27A5292-1D4F-C65E-4F99-1647B0707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594260" y="4179012"/>
                <a:ext cx="589052" cy="589052"/>
              </a:xfrm>
              <a:prstGeom prst="rect">
                <a:avLst/>
              </a:prstGeom>
            </p:spPr>
          </p:pic>
          <p:pic>
            <p:nvPicPr>
              <p:cNvPr id="10" name="Graphic 9" descr="Marker with solid fill">
                <a:extLst>
                  <a:ext uri="{FF2B5EF4-FFF2-40B4-BE49-F238E27FC236}">
                    <a16:creationId xmlns:a16="http://schemas.microsoft.com/office/drawing/2014/main" id="{2CAF2DB9-0927-6B62-43B7-8D221CBBC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4619945" y="4632787"/>
                <a:ext cx="589052" cy="589052"/>
              </a:xfrm>
              <a:prstGeom prst="rect">
                <a:avLst/>
              </a:prstGeom>
            </p:spPr>
          </p:pic>
          <p:pic>
            <p:nvPicPr>
              <p:cNvPr id="11" name="Graphic 10" descr="Marker with solid fill">
                <a:extLst>
                  <a:ext uri="{FF2B5EF4-FFF2-40B4-BE49-F238E27FC236}">
                    <a16:creationId xmlns:a16="http://schemas.microsoft.com/office/drawing/2014/main" id="{6372E4F7-804A-A34C-42B3-98A9A0D478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883631" y="4821147"/>
                <a:ext cx="589052" cy="589052"/>
              </a:xfrm>
              <a:prstGeom prst="rect">
                <a:avLst/>
              </a:prstGeom>
            </p:spPr>
          </p:pic>
          <p:pic>
            <p:nvPicPr>
              <p:cNvPr id="12" name="Graphic 11" descr="Marker with solid fill">
                <a:extLst>
                  <a:ext uri="{FF2B5EF4-FFF2-40B4-BE49-F238E27FC236}">
                    <a16:creationId xmlns:a16="http://schemas.microsoft.com/office/drawing/2014/main" id="{CA9A56A6-78A6-8DCB-E32B-AF07AB3D8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832259" y="4179011"/>
                <a:ext cx="589052" cy="5890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90540803"/>
      </p:ext>
    </p:extLst>
  </p:cSld>
  <p:clrMapOvr>
    <a:masterClrMapping/>
  </p:clrMapOvr>
</p:sld>
</file>

<file path=ppt/theme/theme1.xml><?xml version="1.0" encoding="utf-8"?>
<a:theme xmlns:a="http://schemas.openxmlformats.org/drawingml/2006/main" name="CDRC logo &amp; line">
  <a:themeElements>
    <a:clrScheme name="CDR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E576F"/>
      </a:accent1>
      <a:accent2>
        <a:srgbClr val="C16B63"/>
      </a:accent2>
      <a:accent3>
        <a:srgbClr val="C6A268"/>
      </a:accent3>
      <a:accent4>
        <a:srgbClr val="8EB280"/>
      </a:accent4>
      <a:accent5>
        <a:srgbClr val="69A588"/>
      </a:accent5>
      <a:accent6>
        <a:srgbClr val="32909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RC Slide templates MASTER" id="{41278C9B-662D-7A4B-80A6-5AB177D1C471}" vid="{1A400676-E81B-1249-B70E-2017F4812E6C}"/>
    </a:ext>
  </a:extLst>
</a:theme>
</file>

<file path=ppt/theme/theme2.xml><?xml version="1.0" encoding="utf-8"?>
<a:theme xmlns:a="http://schemas.openxmlformats.org/drawingml/2006/main" name="CDRC righthand squa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RC Slide templates MASTER" id="{41278C9B-662D-7A4B-80A6-5AB177D1C471}" vid="{53132D2F-053C-7C49-ADDC-0AB71A84D4A6}"/>
    </a:ext>
  </a:extLst>
</a:theme>
</file>

<file path=ppt/theme/theme3.xml><?xml version="1.0" encoding="utf-8"?>
<a:theme xmlns:a="http://schemas.openxmlformats.org/drawingml/2006/main" name="CDRC lefthand squa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RC Slide templates MASTER" id="{41278C9B-662D-7A4B-80A6-5AB177D1C471}" vid="{CD877298-E607-5448-9117-A81673B29024}"/>
    </a:ext>
  </a:extLst>
</a:theme>
</file>

<file path=ppt/theme/theme4.xml><?xml version="1.0" encoding="utf-8"?>
<a:theme xmlns:a="http://schemas.openxmlformats.org/drawingml/2006/main" name="CDRC top logo &amp; bottom squa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RC Slide templates MASTER" id="{41278C9B-662D-7A4B-80A6-5AB177D1C471}" vid="{C88C0863-4021-544D-B500-5C7AE8B4C8BF}"/>
    </a:ext>
  </a:extLst>
</a:theme>
</file>

<file path=ppt/theme/theme5.xml><?xml version="1.0" encoding="utf-8"?>
<a:theme xmlns:a="http://schemas.openxmlformats.org/drawingml/2006/main" name="CDRC top logo &amp; lin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RC Slide templates MASTER" id="{41278C9B-662D-7A4B-80A6-5AB177D1C471}" vid="{48F2C812-45EE-F640-BCAF-CE395BA5B03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NCRM">
      <a:dk1>
        <a:srgbClr val="545860"/>
      </a:dk1>
      <a:lt1>
        <a:srgbClr val="FFFFFF"/>
      </a:lt1>
      <a:dk2>
        <a:srgbClr val="545860"/>
      </a:dk2>
      <a:lt2>
        <a:srgbClr val="E7E6E6"/>
      </a:lt2>
      <a:accent1>
        <a:srgbClr val="5BC3F5"/>
      </a:accent1>
      <a:accent2>
        <a:srgbClr val="3A5CB7"/>
      </a:accent2>
      <a:accent3>
        <a:srgbClr val="FFB653"/>
      </a:accent3>
      <a:accent4>
        <a:srgbClr val="E56B59"/>
      </a:accent4>
      <a:accent5>
        <a:srgbClr val="545860"/>
      </a:accent5>
      <a:accent6>
        <a:srgbClr val="E7E6E6"/>
      </a:accent6>
      <a:hlink>
        <a:srgbClr val="3A5CB7"/>
      </a:hlink>
      <a:folHlink>
        <a:srgbClr val="E56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A600451-2323-8640-8B92-977B474FAEB6}" vid="{1B9421E0-F233-9642-B89D-3A95E4A52F8B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6673513213E47851DA09FACF84433" ma:contentTypeVersion="16" ma:contentTypeDescription="Create a new document." ma:contentTypeScope="" ma:versionID="719a84723a99389901ce3cb3b37f3848">
  <xsd:schema xmlns:xsd="http://www.w3.org/2001/XMLSchema" xmlns:xs="http://www.w3.org/2001/XMLSchema" xmlns:p="http://schemas.microsoft.com/office/2006/metadata/properties" xmlns:ns3="9602c977-acf6-48c5-b880-35b91e2e04d9" xmlns:ns4="db4257c5-c1bb-4f42-817a-c5ed313d6230" targetNamespace="http://schemas.microsoft.com/office/2006/metadata/properties" ma:root="true" ma:fieldsID="ec78ef3141512c8154348cefa1b44164" ns3:_="" ns4:_="">
    <xsd:import namespace="9602c977-acf6-48c5-b880-35b91e2e04d9"/>
    <xsd:import namespace="db4257c5-c1bb-4f42-817a-c5ed313d623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2c977-acf6-48c5-b880-35b91e2e04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257c5-c1bb-4f42-817a-c5ed313d6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602c977-acf6-48c5-b880-35b91e2e04d9">
      <UserInfo>
        <DisplayName>Oliver Mansell</DisplayName>
        <AccountId>21</AccountId>
        <AccountType/>
      </UserInfo>
      <UserInfo>
        <DisplayName>Melinda Green</DisplayName>
        <AccountId>47</AccountId>
        <AccountType/>
      </UserInfo>
      <UserInfo>
        <DisplayName>Emily Ennis</DisplayName>
        <AccountId>34</AccountId>
        <AccountType/>
      </UserInfo>
      <UserInfo>
        <DisplayName>Michelle Morris</DisplayName>
        <AccountId>32</AccountId>
        <AccountType/>
      </UserInfo>
    </SharedWithUsers>
    <MediaLengthInSeconds xmlns="db4257c5-c1bb-4f42-817a-c5ed313d6230" xsi:nil="true"/>
    <_activity xmlns="db4257c5-c1bb-4f42-817a-c5ed313d6230" xsi:nil="true"/>
  </documentManagement>
</p:properties>
</file>

<file path=customXml/itemProps1.xml><?xml version="1.0" encoding="utf-8"?>
<ds:datastoreItem xmlns:ds="http://schemas.openxmlformats.org/officeDocument/2006/customXml" ds:itemID="{B0A5B0A7-25E6-4496-B3B7-1EB41CAF34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2c977-acf6-48c5-b880-35b91e2e04d9"/>
    <ds:schemaRef ds:uri="db4257c5-c1bb-4f42-817a-c5ed313d6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975BFE-C852-4313-978D-B0B45B13BA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0CAD9D-00F8-4E7B-99B8-735050CFA106}">
  <ds:schemaRefs>
    <ds:schemaRef ds:uri="http://schemas.openxmlformats.org/package/2006/metadata/core-properties"/>
    <ds:schemaRef ds:uri="http://schemas.microsoft.com/office/2006/documentManagement/types"/>
    <ds:schemaRef ds:uri="9602c977-acf6-48c5-b880-35b91e2e04d9"/>
    <ds:schemaRef ds:uri="db4257c5-c1bb-4f42-817a-c5ed313d6230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CDRC logo &amp; line</Template>
  <TotalTime>457</TotalTime>
  <Words>717</Words>
  <Application>Microsoft Office PowerPoint</Application>
  <PresentationFormat>Widescreen</PresentationFormat>
  <Paragraphs>102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Helvetica,Italic</vt:lpstr>
      <vt:lpstr>Segoe UI</vt:lpstr>
      <vt:lpstr>CDRC logo &amp; line</vt:lpstr>
      <vt:lpstr>CDRC righthand squares</vt:lpstr>
      <vt:lpstr>CDRC lefthand squares</vt:lpstr>
      <vt:lpstr>CDRC top logo &amp; bottom squares</vt:lpstr>
      <vt:lpstr>CDRC top logo &amp; line</vt:lpstr>
      <vt:lpstr>Office Theme</vt:lpstr>
      <vt:lpstr>Office Theme</vt:lpstr>
      <vt:lpstr>Priority Places for Food Index </vt:lpstr>
      <vt:lpstr>Priority Places for Food Index</vt:lpstr>
      <vt:lpstr>About CDRC</vt:lpstr>
      <vt:lpstr>Research Themes 1</vt:lpstr>
      <vt:lpstr>CDRC Partners</vt:lpstr>
      <vt:lpstr>Priority Places for Food Index Methodology:</vt:lpstr>
      <vt:lpstr>Priority Places  for  Food Index</vt:lpstr>
      <vt:lpstr>PowerPoint Presentation</vt:lpstr>
      <vt:lpstr>PowerPoint Presentation</vt:lpstr>
      <vt:lpstr>PowerPoint Presentation</vt:lpstr>
      <vt:lpstr>Priority Places  for  Food Index</vt:lpstr>
      <vt:lpstr>Tool Demonstration</vt:lpstr>
      <vt:lpstr>Next Steps</vt:lpstr>
      <vt:lpstr>Impact</vt:lpstr>
      <vt:lpstr>Future and Developments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 big data to target inequities and reduce disparities</dc:title>
  <dc:creator>Francesca Pontin</dc:creator>
  <cp:lastModifiedBy>Gil Dekel</cp:lastModifiedBy>
  <cp:revision>51</cp:revision>
  <cp:lastPrinted>2023-04-20T09:18:10Z</cp:lastPrinted>
  <dcterms:created xsi:type="dcterms:W3CDTF">2022-11-08T16:24:34Z</dcterms:created>
  <dcterms:modified xsi:type="dcterms:W3CDTF">2023-09-27T14:32:00Z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0x01010038F6673513213E47851DA09FACF84433</vt:lpwstr>
  </property>
  <property fmtid="{D5CDD505-2E9C-101B-9397-08002B2CF9AE}" pid="3" name="MediaServiceImageTags">
    <vt:lpwstr/>
  </property>
  <property fmtid="{D5CDD505-2E9C-101B-9397-08002B2CF9AE}" pid="4" name="Order">
    <vt:lpwstr>511500.000000000</vt:lpwstr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